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9"/>
  </p:notesMasterIdLst>
  <p:sldIdLst>
    <p:sldId id="256" r:id="rId2"/>
    <p:sldId id="257" r:id="rId3"/>
    <p:sldId id="288" r:id="rId4"/>
    <p:sldId id="258" r:id="rId5"/>
    <p:sldId id="259" r:id="rId6"/>
    <p:sldId id="285" r:id="rId7"/>
    <p:sldId id="284" r:id="rId8"/>
    <p:sldId id="282" r:id="rId9"/>
    <p:sldId id="286" r:id="rId10"/>
    <p:sldId id="287" r:id="rId11"/>
    <p:sldId id="267" r:id="rId12"/>
    <p:sldId id="289" r:id="rId13"/>
    <p:sldId id="290" r:id="rId14"/>
    <p:sldId id="280" r:id="rId15"/>
    <p:sldId id="279" r:id="rId16"/>
    <p:sldId id="291" r:id="rId17"/>
    <p:sldId id="292" r:id="rId18"/>
  </p:sldIdLst>
  <p:sldSz cx="9144000" cy="5143500" type="screen16x9"/>
  <p:notesSz cx="6858000" cy="9144000"/>
  <p:embeddedFontLst>
    <p:embeddedFont>
      <p:font typeface="Cambria Math" panose="02040503050406030204" pitchFamily="18" charset="0"/>
      <p:regular r:id="rId20"/>
    </p:embeddedFont>
    <p:embeddedFont>
      <p:font typeface="Roboto Slab" pitchFamily="2" charset="0"/>
      <p:regular r:id="rId21"/>
      <p:bold r:id="rId22"/>
    </p:embeddedFont>
    <p:embeddedFont>
      <p:font typeface="Source Sans Pro" panose="020B050303040302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ECFCF9-EB90-4EA4-BA1D-B0166F391BF1}">
  <a:tblStyle styleId="{83ECFCF9-EB90-4EA4-BA1D-B0166F391BF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74B0BC-8218-4BC4-B384-D648047DA53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43"/>
    <p:restoredTop sz="85731"/>
  </p:normalViewPr>
  <p:slideViewPr>
    <p:cSldViewPr snapToGrid="0" snapToObjects="1">
      <p:cViewPr varScale="1">
        <p:scale>
          <a:sx n="126" d="100"/>
          <a:sy n="126" d="100"/>
        </p:scale>
        <p:origin x="208" y="9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svg>
</file>

<file path=ppt/media/image12.jpg>
</file>

<file path=ppt/media/image13.png>
</file>

<file path=ppt/media/image14.svg>
</file>

<file path=ppt/media/image15.jp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My model seems to work okay across price range as shown by the randomly scattered residuals. On the x-ais is the property price in log scale and on the y-axis, it’s the difference between predicted values and actual values in log scale. However, the price prediction with R square at 0.834 is not very accurate. To provide some context,  a house costs 1.4 million, when it’s 0.22 off, it becomes 1.2 million, 200k difference. </a:t>
            </a:r>
            <a:endParaRPr dirty="0"/>
          </a:p>
        </p:txBody>
      </p:sp>
    </p:spTree>
    <p:extLst>
      <p:ext uri="{BB962C8B-B14F-4D97-AF65-F5344CB8AC3E}">
        <p14:creationId xmlns:p14="http://schemas.microsoft.com/office/powerpoint/2010/main" val="2852317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047597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327827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6876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3120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High paid jobs, great food, fun activities, just to name a few reasons, San Francisco has attracted talents all over the country. Some people may come and go, but there are many who love the city enough to consider buying a house and staying long-term. For people who are thinking about that, they may want to know is this a good time to buy a house? What type of property could we afford? Which neighborhood is the most affordable in the city? What price should we offer if we find a property we like? With all the freely available property listings online from different websites like Redfin and Zillow, I think I could make use of them to build a house price predictor to provide consultation services to house searchers.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High paid jobs, great food, fun activities, just to name a few reasons, San Francisco has attracted talents all over the country. Some people may come and go, but there are many who love the city enough to consider buying a house and staying long-term. For people who are thinking about that, they may want to know is this a good time to buy a house? What type of property could we afford? Which neighborhood is the most affordable in the city? What price should we offer if we find a property we like? With all the freely available property listings online from different websites like Redfin and Zillow, I think I could make use of them to build a house price predictor to provide consultation services to house searchers. </a:t>
            </a:r>
            <a:endParaRPr dirty="0"/>
          </a:p>
        </p:txBody>
      </p:sp>
    </p:spTree>
    <p:extLst>
      <p:ext uri="{BB962C8B-B14F-4D97-AF65-F5344CB8AC3E}">
        <p14:creationId xmlns:p14="http://schemas.microsoft.com/office/powerpoint/2010/main" val="2733789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used Selenium to drive google chrome, to navigate through pages on Redfin for property listings in the past year. Then I built a LASSO regression model with scikit learn to predict house price.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are what I found: first of all, the median price for properties in the past year seemed to be stabilized if not decreased. To provide some context, property price had increased continuously from 2012 to 2019 for 126%. The supply of property in the market increased. If anyone is thinking about buying, now it’s time to start looking.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few other findings: size of a property predicts the price most. As you can see from this heat map, which plots the correlations between property price and a few factors. Size is the most highly correlated factor to price. </a:t>
            </a:r>
            <a:endParaRPr dirty="0"/>
          </a:p>
        </p:txBody>
      </p:sp>
    </p:spTree>
    <p:extLst>
      <p:ext uri="{BB962C8B-B14F-4D97-AF65-F5344CB8AC3E}">
        <p14:creationId xmlns:p14="http://schemas.microsoft.com/office/powerpoint/2010/main" val="2121301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Some areas in the city are more affordable than the others. I in my model, I find Bay View neighborhood, which locates in the south east side of the city, is one of the most affordable areas, with a median property price at 949k. </a:t>
            </a:r>
            <a:endParaRPr dirty="0"/>
          </a:p>
        </p:txBody>
      </p:sp>
    </p:spTree>
    <p:extLst>
      <p:ext uri="{BB962C8B-B14F-4D97-AF65-F5344CB8AC3E}">
        <p14:creationId xmlns:p14="http://schemas.microsoft.com/office/powerpoint/2010/main" val="255432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Among different property types, condo is the most affordable option with average price at 1.2mil and house is the most expensive. </a:t>
            </a:r>
            <a:endParaRPr dirty="0"/>
          </a:p>
        </p:txBody>
      </p:sp>
    </p:spTree>
    <p:extLst>
      <p:ext uri="{BB962C8B-B14F-4D97-AF65-F5344CB8AC3E}">
        <p14:creationId xmlns:p14="http://schemas.microsoft.com/office/powerpoint/2010/main" val="39708407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After adjusting for other factors in the model, from the most expensive to the least expensive options, it’s house, followed by townhouse, condo, and multi family units. </a:t>
            </a:r>
            <a:endParaRPr dirty="0"/>
          </a:p>
        </p:txBody>
      </p:sp>
    </p:spTree>
    <p:extLst>
      <p:ext uri="{BB962C8B-B14F-4D97-AF65-F5344CB8AC3E}">
        <p14:creationId xmlns:p14="http://schemas.microsoft.com/office/powerpoint/2010/main" val="14234201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28" name="Google Shape;28;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complete pattern">
  <p:cSld name="BLANK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6" r:id="rId5"/>
    <p:sldLayoutId id="2147483657"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6.sv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4.sv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7.sv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sv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4" name="Picture 3" descr="A picture containing floor, indoor, wall, ceiling&#10;&#10;Description automatically generated">
            <a:extLst>
              <a:ext uri="{FF2B5EF4-FFF2-40B4-BE49-F238E27FC236}">
                <a16:creationId xmlns:a16="http://schemas.microsoft.com/office/drawing/2014/main" id="{093CA58D-45E2-DB4E-90BD-226B941FF229}"/>
              </a:ext>
            </a:extLst>
          </p:cNvPr>
          <p:cNvPicPr>
            <a:picLocks noChangeAspect="1"/>
          </p:cNvPicPr>
          <p:nvPr/>
        </p:nvPicPr>
        <p:blipFill rotWithShape="1">
          <a:blip r:embed="rId3">
            <a:alphaModFix amt="30000"/>
          </a:blip>
          <a:srcRect r="1961" b="16912"/>
          <a:stretch/>
        </p:blipFill>
        <p:spPr>
          <a:xfrm>
            <a:off x="0" y="0"/>
            <a:ext cx="9144000" cy="5166360"/>
          </a:xfrm>
          <a:prstGeom prst="rect">
            <a:avLst/>
          </a:prstGeom>
        </p:spPr>
      </p:pic>
      <p:sp>
        <p:nvSpPr>
          <p:cNvPr id="70" name="Google Shape;70;p12"/>
          <p:cNvSpPr txBox="1">
            <a:spLocks noGrp="1"/>
          </p:cNvSpPr>
          <p:nvPr>
            <p:ph type="ctrTitle"/>
          </p:nvPr>
        </p:nvSpPr>
        <p:spPr>
          <a:xfrm>
            <a:off x="1444752" y="1104882"/>
            <a:ext cx="7260335"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Cost of a Home in San Francisco</a:t>
            </a:r>
            <a:endParaRPr dirty="0"/>
          </a:p>
        </p:txBody>
      </p:sp>
      <p:sp>
        <p:nvSpPr>
          <p:cNvPr id="3" name="Google Shape;70;p12">
            <a:extLst>
              <a:ext uri="{FF2B5EF4-FFF2-40B4-BE49-F238E27FC236}">
                <a16:creationId xmlns:a16="http://schemas.microsoft.com/office/drawing/2014/main" id="{AF0D2F6D-F54B-4549-A8DF-52DC8EE73E8B}"/>
              </a:ext>
            </a:extLst>
          </p:cNvPr>
          <p:cNvSpPr txBox="1">
            <a:spLocks/>
          </p:cNvSpPr>
          <p:nvPr/>
        </p:nvSpPr>
        <p:spPr>
          <a:xfrm>
            <a:off x="3163823" y="3458718"/>
            <a:ext cx="2903022"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5800"/>
              <a:buFont typeface="Roboto Slab"/>
              <a:buNone/>
              <a:defRPr sz="5800" b="1" i="0" u="none" strike="noStrike" cap="none">
                <a:solidFill>
                  <a:schemeClr val="accent1"/>
                </a:solidFill>
                <a:latin typeface="Roboto Slab"/>
                <a:ea typeface="Roboto Slab"/>
                <a:cs typeface="Roboto Slab"/>
                <a:sym typeface="Roboto Slab"/>
              </a:defRPr>
            </a:lvl9pPr>
          </a:lstStyle>
          <a:p>
            <a:r>
              <a:rPr lang="en-US" sz="3200" dirty="0"/>
              <a:t>Sara Zong</a:t>
            </a:r>
          </a:p>
          <a:p>
            <a:r>
              <a:rPr lang="en-US" sz="3200" dirty="0"/>
              <a:t>Jan 22</a:t>
            </a:r>
            <a:r>
              <a:rPr lang="en-US" sz="3200" baseline="30000" dirty="0"/>
              <a:t>nd</a:t>
            </a:r>
            <a:r>
              <a:rPr lang="en-US" sz="3200" dirty="0"/>
              <a:t>, 2021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18" name="Title 2">
            <a:extLst>
              <a:ext uri="{FF2B5EF4-FFF2-40B4-BE49-F238E27FC236}">
                <a16:creationId xmlns:a16="http://schemas.microsoft.com/office/drawing/2014/main" id="{0584395C-4135-B044-BAB4-464D6AA7C032}"/>
              </a:ext>
            </a:extLst>
          </p:cNvPr>
          <p:cNvSpPr txBox="1">
            <a:spLocks/>
          </p:cNvSpPr>
          <p:nvPr/>
        </p:nvSpPr>
        <p:spPr>
          <a:xfrm>
            <a:off x="648800" y="428017"/>
            <a:ext cx="8226225" cy="119255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LASSO model seems to work okay across price range </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0819928C-82BF-D24D-A424-5A7846E480E0}"/>
                  </a:ext>
                </a:extLst>
              </p:cNvPr>
              <p:cNvSpPr txBox="1"/>
              <p:nvPr/>
            </p:nvSpPr>
            <p:spPr>
              <a:xfrm>
                <a:off x="513709" y="2023841"/>
                <a:ext cx="3493264" cy="2062103"/>
              </a:xfrm>
              <a:prstGeom prst="rect">
                <a:avLst/>
              </a:prstGeom>
              <a:noFill/>
            </p:spPr>
            <p:txBody>
              <a:bodyPr wrap="none" rtlCol="0">
                <a:spAutoFit/>
              </a:bodyPr>
              <a:lstStyle/>
              <a:p>
                <a:r>
                  <a:rPr lang="en-US" sz="3200" dirty="0">
                    <a:latin typeface="Source Sans Pro" panose="020B0503030403020204" pitchFamily="34" charset="0"/>
                    <a:ea typeface="Source Sans Pro" panose="020B0503030403020204" pitchFamily="34" charset="0"/>
                  </a:rPr>
                  <a:t>R</a:t>
                </a:r>
                <a:r>
                  <a:rPr lang="en-US" sz="3200" baseline="30000" dirty="0">
                    <a:latin typeface="Source Sans Pro" panose="020B0503030403020204" pitchFamily="34" charset="0"/>
                    <a:ea typeface="Source Sans Pro" panose="020B0503030403020204" pitchFamily="34" charset="0"/>
                  </a:rPr>
                  <a:t>2 </a:t>
                </a:r>
                <a:r>
                  <a:rPr lang="en-US" sz="3200" dirty="0">
                    <a:latin typeface="Source Sans Pro" panose="020B0503030403020204" pitchFamily="34" charset="0"/>
                    <a:ea typeface="Source Sans Pro" panose="020B0503030403020204" pitchFamily="34" charset="0"/>
                  </a:rPr>
                  <a:t> = </a:t>
                </a:r>
                <a:r>
                  <a:rPr lang="en-US" sz="3200" dirty="0"/>
                  <a:t>0.834</a:t>
                </a:r>
              </a:p>
              <a:p>
                <a:endParaRPr lang="en-US" sz="3200" dirty="0"/>
              </a:p>
              <a:p>
                <a:r>
                  <a:rPr lang="en-US" sz="3200" dirty="0">
                    <a:latin typeface="Source Sans Pro" panose="020B0503030403020204" pitchFamily="34" charset="0"/>
                    <a:ea typeface="Source Sans Pro" panose="020B0503030403020204" pitchFamily="34" charset="0"/>
                  </a:rPr>
                  <a:t>exp(14.22)</a:t>
                </a:r>
                <a14:m>
                  <m:oMath xmlns:m="http://schemas.openxmlformats.org/officeDocument/2006/math">
                    <m:r>
                      <a:rPr lang="en-US" sz="3200" b="0" i="0" smtClean="0">
                        <a:latin typeface="Cambria Math" panose="02040503050406030204" pitchFamily="18" charset="0"/>
                        <a:ea typeface="Cambria Math" panose="02040503050406030204" pitchFamily="18" charset="0"/>
                      </a:rPr>
                      <m:t> </m:t>
                    </m:r>
                    <m:r>
                      <a:rPr lang="en-US" sz="3200" i="1" smtClean="0">
                        <a:latin typeface="Cambria Math" panose="02040503050406030204" pitchFamily="18" charset="0"/>
                        <a:ea typeface="Cambria Math" panose="02040503050406030204" pitchFamily="18" charset="0"/>
                      </a:rPr>
                      <m:t>≈</m:t>
                    </m:r>
                  </m:oMath>
                </a14:m>
                <a:r>
                  <a:rPr lang="en-US" sz="3200" dirty="0">
                    <a:latin typeface="Source Sans Pro" panose="020B0503030403020204" pitchFamily="34" charset="0"/>
                    <a:ea typeface="Source Sans Pro" panose="020B0503030403020204" pitchFamily="34" charset="0"/>
                  </a:rPr>
                  <a:t> 1.4mil</a:t>
                </a:r>
              </a:p>
              <a:p>
                <a14:m>
                  <m:oMath xmlns:m="http://schemas.openxmlformats.org/officeDocument/2006/math">
                    <m:r>
                      <m:rPr>
                        <m:nor/>
                      </m:rPr>
                      <a:rPr lang="en-US" sz="3200" dirty="0">
                        <a:latin typeface="Source Sans Pro" panose="020B0503030403020204" pitchFamily="34" charset="0"/>
                        <a:ea typeface="Source Sans Pro" panose="020B0503030403020204" pitchFamily="34" charset="0"/>
                      </a:rPr>
                      <m:t>exp</m:t>
                    </m:r>
                    <m:r>
                      <m:rPr>
                        <m:nor/>
                      </m:rPr>
                      <a:rPr lang="en-US" sz="3200" dirty="0">
                        <a:latin typeface="Source Sans Pro" panose="020B0503030403020204" pitchFamily="34" charset="0"/>
                        <a:ea typeface="Source Sans Pro" panose="020B0503030403020204" pitchFamily="34" charset="0"/>
                      </a:rPr>
                      <m:t>(14)</m:t>
                    </m:r>
                    <m:r>
                      <a:rPr lang="en-US" sz="3200" i="1">
                        <a:latin typeface="Cambria Math" panose="02040503050406030204" pitchFamily="18" charset="0"/>
                        <a:ea typeface="Cambria Math" panose="02040503050406030204" pitchFamily="18" charset="0"/>
                      </a:rPr>
                      <m:t>≈</m:t>
                    </m:r>
                  </m:oMath>
                </a14:m>
                <a:r>
                  <a:rPr lang="en-US" sz="3200" dirty="0">
                    <a:latin typeface="Source Sans Pro" panose="020B0503030403020204" pitchFamily="34" charset="0"/>
                    <a:ea typeface="Source Sans Pro" panose="020B0503030403020204" pitchFamily="34" charset="0"/>
                  </a:rPr>
                  <a:t> 1.2mil</a:t>
                </a:r>
              </a:p>
            </p:txBody>
          </p:sp>
        </mc:Choice>
        <mc:Fallback xmlns="">
          <p:sp>
            <p:nvSpPr>
              <p:cNvPr id="2" name="TextBox 1">
                <a:extLst>
                  <a:ext uri="{FF2B5EF4-FFF2-40B4-BE49-F238E27FC236}">
                    <a16:creationId xmlns:a16="http://schemas.microsoft.com/office/drawing/2014/main" id="{0819928C-82BF-D24D-A424-5A7846E480E0}"/>
                  </a:ext>
                </a:extLst>
              </p:cNvPr>
              <p:cNvSpPr txBox="1">
                <a:spLocks noRot="1" noChangeAspect="1" noMove="1" noResize="1" noEditPoints="1" noAdjustHandles="1" noChangeArrowheads="1" noChangeShapeType="1" noTextEdit="1"/>
              </p:cNvSpPr>
              <p:nvPr/>
            </p:nvSpPr>
            <p:spPr>
              <a:xfrm>
                <a:off x="513709" y="2023841"/>
                <a:ext cx="3493264" cy="2062103"/>
              </a:xfrm>
              <a:prstGeom prst="rect">
                <a:avLst/>
              </a:prstGeom>
              <a:blipFill>
                <a:blip r:embed="rId3"/>
                <a:stretch>
                  <a:fillRect l="-4348" t="-4294" r="-3261" b="-8589"/>
                </a:stretch>
              </a:blipFill>
            </p:spPr>
            <p:txBody>
              <a:bodyPr/>
              <a:lstStyle/>
              <a:p>
                <a:r>
                  <a:rPr lang="en-US">
                    <a:noFill/>
                  </a:rPr>
                  <a:t> </a:t>
                </a:r>
              </a:p>
            </p:txBody>
          </p:sp>
        </mc:Fallback>
      </mc:AlternateContent>
      <p:grpSp>
        <p:nvGrpSpPr>
          <p:cNvPr id="9" name="Group 8">
            <a:extLst>
              <a:ext uri="{FF2B5EF4-FFF2-40B4-BE49-F238E27FC236}">
                <a16:creationId xmlns:a16="http://schemas.microsoft.com/office/drawing/2014/main" id="{B493FC55-D795-6F46-9E86-BFF33C969017}"/>
              </a:ext>
            </a:extLst>
          </p:cNvPr>
          <p:cNvGrpSpPr/>
          <p:nvPr/>
        </p:nvGrpSpPr>
        <p:grpSpPr>
          <a:xfrm>
            <a:off x="4289614" y="1614279"/>
            <a:ext cx="4389120" cy="2926080"/>
            <a:chOff x="4289614" y="1614279"/>
            <a:chExt cx="4389120" cy="2926080"/>
          </a:xfrm>
        </p:grpSpPr>
        <p:pic>
          <p:nvPicPr>
            <p:cNvPr id="5" name="Graphic 4">
              <a:extLst>
                <a:ext uri="{FF2B5EF4-FFF2-40B4-BE49-F238E27FC236}">
                  <a16:creationId xmlns:a16="http://schemas.microsoft.com/office/drawing/2014/main" id="{DDB7CC5B-8544-2746-B0B6-2007CD34709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89614" y="1614279"/>
              <a:ext cx="4389120" cy="2926080"/>
            </a:xfrm>
            <a:prstGeom prst="rect">
              <a:avLst/>
            </a:prstGeom>
          </p:spPr>
        </p:pic>
        <p:sp>
          <p:nvSpPr>
            <p:cNvPr id="6" name="TextBox 5">
              <a:extLst>
                <a:ext uri="{FF2B5EF4-FFF2-40B4-BE49-F238E27FC236}">
                  <a16:creationId xmlns:a16="http://schemas.microsoft.com/office/drawing/2014/main" id="{20A3DA8B-7C12-8846-B402-B1E4EAB33147}"/>
                </a:ext>
              </a:extLst>
            </p:cNvPr>
            <p:cNvSpPr txBox="1"/>
            <p:nvPr/>
          </p:nvSpPr>
          <p:spPr>
            <a:xfrm>
              <a:off x="4866476" y="3911735"/>
              <a:ext cx="572593" cy="307777"/>
            </a:xfrm>
            <a:prstGeom prst="rect">
              <a:avLst/>
            </a:prstGeom>
            <a:noFill/>
          </p:spPr>
          <p:txBody>
            <a:bodyPr wrap="none" rtlCol="0">
              <a:spAutoFit/>
            </a:bodyPr>
            <a:lstStyle/>
            <a:p>
              <a:r>
                <a:rPr lang="en-US" dirty="0">
                  <a:solidFill>
                    <a:srgbClr val="FF0000"/>
                  </a:solidFill>
                </a:rPr>
                <a:t>440k</a:t>
              </a:r>
            </a:p>
          </p:txBody>
        </p:sp>
        <p:sp>
          <p:nvSpPr>
            <p:cNvPr id="7" name="TextBox 6">
              <a:extLst>
                <a:ext uri="{FF2B5EF4-FFF2-40B4-BE49-F238E27FC236}">
                  <a16:creationId xmlns:a16="http://schemas.microsoft.com/office/drawing/2014/main" id="{910F3E2B-EE0F-F24E-B134-C8BF0A991A62}"/>
                </a:ext>
              </a:extLst>
            </p:cNvPr>
            <p:cNvSpPr txBox="1"/>
            <p:nvPr/>
          </p:nvSpPr>
          <p:spPr>
            <a:xfrm>
              <a:off x="7414394" y="3911354"/>
              <a:ext cx="662361" cy="307777"/>
            </a:xfrm>
            <a:prstGeom prst="rect">
              <a:avLst/>
            </a:prstGeom>
            <a:noFill/>
          </p:spPr>
          <p:txBody>
            <a:bodyPr wrap="none" rtlCol="0">
              <a:spAutoFit/>
            </a:bodyPr>
            <a:lstStyle/>
            <a:p>
              <a:r>
                <a:rPr lang="en-US" dirty="0">
                  <a:solidFill>
                    <a:srgbClr val="FF0000"/>
                  </a:solidFill>
                </a:rPr>
                <a:t>5.4mil</a:t>
              </a:r>
            </a:p>
          </p:txBody>
        </p:sp>
      </p:grpSp>
    </p:spTree>
    <p:extLst>
      <p:ext uri="{BB962C8B-B14F-4D97-AF65-F5344CB8AC3E}">
        <p14:creationId xmlns:p14="http://schemas.microsoft.com/office/powerpoint/2010/main" val="1348627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71" name="Google Shape;171;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4" name="Title 2">
            <a:extLst>
              <a:ext uri="{FF2B5EF4-FFF2-40B4-BE49-F238E27FC236}">
                <a16:creationId xmlns:a16="http://schemas.microsoft.com/office/drawing/2014/main" id="{CD50BA78-99E2-5E4F-B5AA-A0E6C4F73484}"/>
              </a:ext>
            </a:extLst>
          </p:cNvPr>
          <p:cNvSpPr txBox="1">
            <a:spLocks noGrp="1"/>
          </p:cNvSpPr>
          <p:nvPr>
            <p:ph type="title"/>
          </p:nvPr>
        </p:nvSpPr>
        <p:spPr>
          <a:xfrm>
            <a:off x="679146" y="376214"/>
            <a:ext cx="7571700"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Conclusion:</a:t>
            </a:r>
          </a:p>
        </p:txBody>
      </p:sp>
      <p:sp>
        <p:nvSpPr>
          <p:cNvPr id="6" name="Google Shape;98;p15">
            <a:extLst>
              <a:ext uri="{FF2B5EF4-FFF2-40B4-BE49-F238E27FC236}">
                <a16:creationId xmlns:a16="http://schemas.microsoft.com/office/drawing/2014/main" id="{7218240E-1D65-0845-A3AB-51CC6F8331BC}"/>
              </a:ext>
            </a:extLst>
          </p:cNvPr>
          <p:cNvSpPr txBox="1">
            <a:spLocks/>
          </p:cNvSpPr>
          <p:nvPr/>
        </p:nvSpPr>
        <p:spPr>
          <a:xfrm>
            <a:off x="679147" y="986717"/>
            <a:ext cx="7920104" cy="31475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342900" indent="-342900">
              <a:spcBef>
                <a:spcPts val="0"/>
              </a:spcBef>
              <a:buClr>
                <a:schemeClr val="accent2">
                  <a:lumMod val="60000"/>
                  <a:lumOff val="40000"/>
                </a:schemeClr>
              </a:buClr>
              <a:buFont typeface="Source Sans Pro" panose="020B0503030403020204" pitchFamily="34" charset="0"/>
              <a:buChar char="◎"/>
            </a:pPr>
            <a:r>
              <a:rPr lang="en-US" sz="2800" dirty="0"/>
              <a:t>Now is a good time to start looking (stabilized price and historical low interest rate!)</a:t>
            </a:r>
          </a:p>
          <a:p>
            <a:pPr marL="342900" indent="-342900">
              <a:spcBef>
                <a:spcPts val="0"/>
              </a:spcBef>
              <a:buClr>
                <a:schemeClr val="accent2">
                  <a:lumMod val="60000"/>
                  <a:lumOff val="40000"/>
                </a:schemeClr>
              </a:buClr>
            </a:pPr>
            <a:r>
              <a:rPr lang="en-US" sz="2800" dirty="0">
                <a:solidFill>
                  <a:schemeClr val="tx1">
                    <a:lumMod val="10000"/>
                    <a:lumOff val="90000"/>
                  </a:schemeClr>
                </a:solidFill>
              </a:rPr>
              <a:t>The type of property and location to consider depends on the budget and other factors, but most affordable: condo, Bay View neighborhood</a:t>
            </a:r>
          </a:p>
          <a:p>
            <a:pPr marL="342900" indent="-342900">
              <a:spcBef>
                <a:spcPts val="0"/>
              </a:spcBef>
              <a:buClr>
                <a:schemeClr val="accent2">
                  <a:lumMod val="60000"/>
                  <a:lumOff val="40000"/>
                </a:schemeClr>
              </a:buClr>
            </a:pPr>
            <a:r>
              <a:rPr lang="en-US" sz="2800" dirty="0">
                <a:solidFill>
                  <a:schemeClr val="tx1">
                    <a:lumMod val="10000"/>
                    <a:lumOff val="90000"/>
                  </a:schemeClr>
                </a:solidFill>
              </a:rPr>
              <a:t>Unfortunately, price prediction is not very accurate (more listings, more features)</a:t>
            </a:r>
          </a:p>
          <a:p>
            <a:pPr marL="342900" indent="-342900">
              <a:spcBef>
                <a:spcPts val="0"/>
              </a:spcBef>
              <a:buClr>
                <a:schemeClr val="accent2">
                  <a:lumMod val="60000"/>
                  <a:lumOff val="40000"/>
                </a:schemeClr>
              </a:buClr>
            </a:pPr>
            <a:endParaRPr lang="en-US" sz="2800" dirty="0"/>
          </a:p>
          <a:p>
            <a:pPr marL="0" indent="0">
              <a:spcBef>
                <a:spcPts val="0"/>
              </a:spcBef>
              <a:buNone/>
            </a:pPr>
            <a:r>
              <a:rPr lang="en-US" sz="2800" dirty="0"/>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71" name="Google Shape;171;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
        <p:nvSpPr>
          <p:cNvPr id="4" name="Title 2">
            <a:extLst>
              <a:ext uri="{FF2B5EF4-FFF2-40B4-BE49-F238E27FC236}">
                <a16:creationId xmlns:a16="http://schemas.microsoft.com/office/drawing/2014/main" id="{CD50BA78-99E2-5E4F-B5AA-A0E6C4F73484}"/>
              </a:ext>
            </a:extLst>
          </p:cNvPr>
          <p:cNvSpPr txBox="1">
            <a:spLocks noGrp="1"/>
          </p:cNvSpPr>
          <p:nvPr>
            <p:ph type="title"/>
          </p:nvPr>
        </p:nvSpPr>
        <p:spPr>
          <a:xfrm>
            <a:off x="679146" y="376214"/>
            <a:ext cx="7571700"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Conclusion:</a:t>
            </a:r>
          </a:p>
        </p:txBody>
      </p:sp>
      <p:sp>
        <p:nvSpPr>
          <p:cNvPr id="6" name="Google Shape;98;p15">
            <a:extLst>
              <a:ext uri="{FF2B5EF4-FFF2-40B4-BE49-F238E27FC236}">
                <a16:creationId xmlns:a16="http://schemas.microsoft.com/office/drawing/2014/main" id="{7218240E-1D65-0845-A3AB-51CC6F8331BC}"/>
              </a:ext>
            </a:extLst>
          </p:cNvPr>
          <p:cNvSpPr txBox="1">
            <a:spLocks/>
          </p:cNvSpPr>
          <p:nvPr/>
        </p:nvSpPr>
        <p:spPr>
          <a:xfrm>
            <a:off x="679147" y="986717"/>
            <a:ext cx="7920104" cy="31475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342900" indent="-342900">
              <a:spcBef>
                <a:spcPts val="0"/>
              </a:spcBef>
              <a:buClr>
                <a:schemeClr val="accent2">
                  <a:lumMod val="60000"/>
                  <a:lumOff val="40000"/>
                </a:schemeClr>
              </a:buClr>
              <a:buFont typeface="Source Sans Pro" panose="020B0503030403020204" pitchFamily="34" charset="0"/>
              <a:buChar char="◎"/>
            </a:pPr>
            <a:r>
              <a:rPr lang="en-US" sz="2800" dirty="0">
                <a:solidFill>
                  <a:schemeClr val="tx1">
                    <a:lumMod val="10000"/>
                    <a:lumOff val="90000"/>
                  </a:schemeClr>
                </a:solidFill>
              </a:rPr>
              <a:t>Now is a good time to start looking (stabilized price and historical low interest rate!)</a:t>
            </a:r>
          </a:p>
          <a:p>
            <a:pPr marL="342900" indent="-342900">
              <a:spcBef>
                <a:spcPts val="0"/>
              </a:spcBef>
              <a:buClr>
                <a:schemeClr val="accent2">
                  <a:lumMod val="60000"/>
                  <a:lumOff val="40000"/>
                </a:schemeClr>
              </a:buClr>
            </a:pPr>
            <a:r>
              <a:rPr lang="en-US" sz="2800" dirty="0"/>
              <a:t>The type of property and location to consider depends on the budget and other factors, but most affordable: condo, Bay View neighborhood</a:t>
            </a:r>
          </a:p>
          <a:p>
            <a:pPr marL="342900" indent="-342900">
              <a:spcBef>
                <a:spcPts val="0"/>
              </a:spcBef>
              <a:buClr>
                <a:schemeClr val="accent2">
                  <a:lumMod val="60000"/>
                  <a:lumOff val="40000"/>
                </a:schemeClr>
              </a:buClr>
            </a:pPr>
            <a:r>
              <a:rPr lang="en-US" sz="2800" dirty="0">
                <a:solidFill>
                  <a:schemeClr val="tx1">
                    <a:lumMod val="10000"/>
                    <a:lumOff val="90000"/>
                  </a:schemeClr>
                </a:solidFill>
              </a:rPr>
              <a:t>Unfortunately, price prediction is not very accurate (more listings, more features)</a:t>
            </a:r>
          </a:p>
          <a:p>
            <a:pPr marL="342900" indent="-342900">
              <a:spcBef>
                <a:spcPts val="0"/>
              </a:spcBef>
              <a:buClr>
                <a:schemeClr val="accent2">
                  <a:lumMod val="60000"/>
                  <a:lumOff val="40000"/>
                </a:schemeClr>
              </a:buClr>
            </a:pPr>
            <a:endParaRPr lang="en-US" sz="2800" dirty="0"/>
          </a:p>
          <a:p>
            <a:pPr marL="0" indent="0">
              <a:spcBef>
                <a:spcPts val="0"/>
              </a:spcBef>
              <a:buNone/>
            </a:pPr>
            <a:r>
              <a:rPr lang="en-US" sz="2800" dirty="0"/>
              <a:t> </a:t>
            </a:r>
          </a:p>
        </p:txBody>
      </p:sp>
    </p:spTree>
    <p:extLst>
      <p:ext uri="{BB962C8B-B14F-4D97-AF65-F5344CB8AC3E}">
        <p14:creationId xmlns:p14="http://schemas.microsoft.com/office/powerpoint/2010/main" val="1533778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71" name="Google Shape;171;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4" name="Title 2">
            <a:extLst>
              <a:ext uri="{FF2B5EF4-FFF2-40B4-BE49-F238E27FC236}">
                <a16:creationId xmlns:a16="http://schemas.microsoft.com/office/drawing/2014/main" id="{CD50BA78-99E2-5E4F-B5AA-A0E6C4F73484}"/>
              </a:ext>
            </a:extLst>
          </p:cNvPr>
          <p:cNvSpPr txBox="1">
            <a:spLocks noGrp="1"/>
          </p:cNvSpPr>
          <p:nvPr>
            <p:ph type="title"/>
          </p:nvPr>
        </p:nvSpPr>
        <p:spPr>
          <a:xfrm>
            <a:off x="679146" y="376214"/>
            <a:ext cx="7571700"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Conclusions:</a:t>
            </a:r>
          </a:p>
        </p:txBody>
      </p:sp>
      <p:sp>
        <p:nvSpPr>
          <p:cNvPr id="6" name="Google Shape;98;p15">
            <a:extLst>
              <a:ext uri="{FF2B5EF4-FFF2-40B4-BE49-F238E27FC236}">
                <a16:creationId xmlns:a16="http://schemas.microsoft.com/office/drawing/2014/main" id="{7218240E-1D65-0845-A3AB-51CC6F8331BC}"/>
              </a:ext>
            </a:extLst>
          </p:cNvPr>
          <p:cNvSpPr txBox="1">
            <a:spLocks/>
          </p:cNvSpPr>
          <p:nvPr/>
        </p:nvSpPr>
        <p:spPr>
          <a:xfrm>
            <a:off x="679147" y="986717"/>
            <a:ext cx="7920104" cy="31475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342900" indent="-342900">
              <a:spcBef>
                <a:spcPts val="0"/>
              </a:spcBef>
              <a:buClr>
                <a:schemeClr val="accent2">
                  <a:lumMod val="60000"/>
                  <a:lumOff val="40000"/>
                </a:schemeClr>
              </a:buClr>
              <a:buFont typeface="Source Sans Pro" panose="020B0503030403020204" pitchFamily="34" charset="0"/>
              <a:buChar char="◎"/>
            </a:pPr>
            <a:r>
              <a:rPr lang="en-US" sz="2800" dirty="0">
                <a:solidFill>
                  <a:schemeClr val="tx1">
                    <a:lumMod val="10000"/>
                    <a:lumOff val="90000"/>
                  </a:schemeClr>
                </a:solidFill>
              </a:rPr>
              <a:t>Now is a good time to start looking (stabilized price and historical low interest rate!)</a:t>
            </a:r>
          </a:p>
          <a:p>
            <a:pPr marL="342900" indent="-342900">
              <a:spcBef>
                <a:spcPts val="0"/>
              </a:spcBef>
              <a:buClr>
                <a:schemeClr val="accent2">
                  <a:lumMod val="60000"/>
                  <a:lumOff val="40000"/>
                </a:schemeClr>
              </a:buClr>
            </a:pPr>
            <a:r>
              <a:rPr lang="en-US" sz="2800" dirty="0">
                <a:solidFill>
                  <a:schemeClr val="tx1">
                    <a:lumMod val="10000"/>
                    <a:lumOff val="90000"/>
                  </a:schemeClr>
                </a:solidFill>
              </a:rPr>
              <a:t>The type of property and location to consider depends on the budget and other factors, but most affordable: condo, Bay View neighborhood</a:t>
            </a:r>
          </a:p>
          <a:p>
            <a:pPr marL="342900" indent="-342900">
              <a:spcBef>
                <a:spcPts val="0"/>
              </a:spcBef>
              <a:buClr>
                <a:schemeClr val="accent2">
                  <a:lumMod val="60000"/>
                  <a:lumOff val="40000"/>
                </a:schemeClr>
              </a:buClr>
            </a:pPr>
            <a:r>
              <a:rPr lang="en-US" sz="2800" dirty="0">
                <a:solidFill>
                  <a:schemeClr val="tx1"/>
                </a:solidFill>
              </a:rPr>
              <a:t>Unfortunately, price prediction is not very accurate (more listings, more features)</a:t>
            </a:r>
          </a:p>
          <a:p>
            <a:pPr marL="342900" indent="-342900">
              <a:spcBef>
                <a:spcPts val="0"/>
              </a:spcBef>
              <a:buClr>
                <a:schemeClr val="accent2">
                  <a:lumMod val="60000"/>
                  <a:lumOff val="40000"/>
                </a:schemeClr>
              </a:buClr>
            </a:pPr>
            <a:endParaRPr lang="en-US" sz="2800" dirty="0"/>
          </a:p>
          <a:p>
            <a:pPr marL="0" indent="0">
              <a:spcBef>
                <a:spcPts val="0"/>
              </a:spcBef>
              <a:buNone/>
            </a:pPr>
            <a:r>
              <a:rPr lang="en-US" sz="2800" dirty="0"/>
              <a:t> </a:t>
            </a:r>
          </a:p>
        </p:txBody>
      </p:sp>
    </p:spTree>
    <p:extLst>
      <p:ext uri="{BB962C8B-B14F-4D97-AF65-F5344CB8AC3E}">
        <p14:creationId xmlns:p14="http://schemas.microsoft.com/office/powerpoint/2010/main" val="3838166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6"/>
          <p:cNvSpPr txBox="1">
            <a:spLocks noGrp="1"/>
          </p:cNvSpPr>
          <p:nvPr>
            <p:ph type="ctrTitle" idx="4294967295"/>
          </p:nvPr>
        </p:nvSpPr>
        <p:spPr>
          <a:xfrm>
            <a:off x="685800" y="516542"/>
            <a:ext cx="7772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dirty="0"/>
              <a:t>Thanks!</a:t>
            </a:r>
            <a:endParaRPr sz="6000" b="1" dirty="0"/>
          </a:p>
        </p:txBody>
      </p:sp>
      <p:sp>
        <p:nvSpPr>
          <p:cNvPr id="387" name="Google Shape;387;p36"/>
          <p:cNvSpPr txBox="1">
            <a:spLocks noGrp="1"/>
          </p:cNvSpPr>
          <p:nvPr>
            <p:ph type="subTitle" idx="4294967295"/>
          </p:nvPr>
        </p:nvSpPr>
        <p:spPr>
          <a:xfrm>
            <a:off x="685800" y="1639913"/>
            <a:ext cx="65937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endParaRPr sz="3600" b="1" dirty="0"/>
          </a:p>
        </p:txBody>
      </p:sp>
      <p:sp>
        <p:nvSpPr>
          <p:cNvPr id="389" name="Google Shape;389;p3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5" name="Google Shape;375;p3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3" name="Title 2">
            <a:extLst>
              <a:ext uri="{FF2B5EF4-FFF2-40B4-BE49-F238E27FC236}">
                <a16:creationId xmlns:a16="http://schemas.microsoft.com/office/drawing/2014/main" id="{53DB8E83-1C55-014B-B940-AE4D21A6ED6D}"/>
              </a:ext>
            </a:extLst>
          </p:cNvPr>
          <p:cNvSpPr txBox="1">
            <a:spLocks/>
          </p:cNvSpPr>
          <p:nvPr/>
        </p:nvSpPr>
        <p:spPr>
          <a:xfrm>
            <a:off x="526554" y="260841"/>
            <a:ext cx="6417732"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Appendix:</a:t>
            </a:r>
          </a:p>
        </p:txBody>
      </p:sp>
      <p:pic>
        <p:nvPicPr>
          <p:cNvPr id="9" name="Picture 8" descr="Graphical user interface, website&#10;&#10;Description automatically generated">
            <a:extLst>
              <a:ext uri="{FF2B5EF4-FFF2-40B4-BE49-F238E27FC236}">
                <a16:creationId xmlns:a16="http://schemas.microsoft.com/office/drawing/2014/main" id="{4B122CD0-3201-9048-836C-74266B24034B}"/>
              </a:ext>
            </a:extLst>
          </p:cNvPr>
          <p:cNvPicPr>
            <a:picLocks noChangeAspect="1"/>
          </p:cNvPicPr>
          <p:nvPr/>
        </p:nvPicPr>
        <p:blipFill rotWithShape="1">
          <a:blip r:embed="rId3"/>
          <a:srcRect b="5037"/>
          <a:stretch/>
        </p:blipFill>
        <p:spPr>
          <a:xfrm>
            <a:off x="594835" y="963441"/>
            <a:ext cx="3349244" cy="3840480"/>
          </a:xfrm>
          <a:prstGeom prst="rect">
            <a:avLst/>
          </a:prstGeom>
        </p:spPr>
      </p:pic>
      <p:sp>
        <p:nvSpPr>
          <p:cNvPr id="11" name="Rectangle 10">
            <a:extLst>
              <a:ext uri="{FF2B5EF4-FFF2-40B4-BE49-F238E27FC236}">
                <a16:creationId xmlns:a16="http://schemas.microsoft.com/office/drawing/2014/main" id="{C6D65B9A-FDDD-CB47-90D7-3F713C0E271A}"/>
              </a:ext>
            </a:extLst>
          </p:cNvPr>
          <p:cNvSpPr/>
          <p:nvPr/>
        </p:nvSpPr>
        <p:spPr>
          <a:xfrm>
            <a:off x="594835" y="3037668"/>
            <a:ext cx="3349243" cy="1766253"/>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t>
            </a:r>
          </a:p>
        </p:txBody>
      </p:sp>
      <p:sp>
        <p:nvSpPr>
          <p:cNvPr id="13" name="Rectangle 12">
            <a:extLst>
              <a:ext uri="{FF2B5EF4-FFF2-40B4-BE49-F238E27FC236}">
                <a16:creationId xmlns:a16="http://schemas.microsoft.com/office/drawing/2014/main" id="{769CD205-A0ED-694E-BD1D-17C71B1E4E42}"/>
              </a:ext>
            </a:extLst>
          </p:cNvPr>
          <p:cNvSpPr/>
          <p:nvPr/>
        </p:nvSpPr>
        <p:spPr>
          <a:xfrm>
            <a:off x="2275746" y="1892081"/>
            <a:ext cx="1606340" cy="519193"/>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t>
            </a:r>
          </a:p>
        </p:txBody>
      </p:sp>
      <p:sp>
        <p:nvSpPr>
          <p:cNvPr id="14" name="Google Shape;98;p15">
            <a:extLst>
              <a:ext uri="{FF2B5EF4-FFF2-40B4-BE49-F238E27FC236}">
                <a16:creationId xmlns:a16="http://schemas.microsoft.com/office/drawing/2014/main" id="{B64EFF4F-A95B-8D40-B780-EC39C5C2B2BB}"/>
              </a:ext>
            </a:extLst>
          </p:cNvPr>
          <p:cNvSpPr txBox="1">
            <a:spLocks/>
          </p:cNvSpPr>
          <p:nvPr/>
        </p:nvSpPr>
        <p:spPr>
          <a:xfrm>
            <a:off x="4277531" y="1255156"/>
            <a:ext cx="4212093" cy="32316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spcBef>
                <a:spcPts val="0"/>
              </a:spcBef>
              <a:buClr>
                <a:schemeClr val="accent2">
                  <a:lumMod val="60000"/>
                  <a:lumOff val="40000"/>
                </a:schemeClr>
              </a:buClr>
              <a:buNone/>
            </a:pPr>
            <a:r>
              <a:rPr lang="en-US" sz="2400" b="1" u="sng" dirty="0"/>
              <a:t>Features for 806 listings: </a:t>
            </a:r>
          </a:p>
          <a:p>
            <a:pPr marL="342900" indent="-342900">
              <a:spcBef>
                <a:spcPts val="0"/>
              </a:spcBef>
              <a:buClr>
                <a:schemeClr val="accent2">
                  <a:lumMod val="60000"/>
                  <a:lumOff val="40000"/>
                </a:schemeClr>
              </a:buClr>
            </a:pPr>
            <a:r>
              <a:rPr lang="en-US" sz="2400" dirty="0"/>
              <a:t>Beds</a:t>
            </a:r>
          </a:p>
          <a:p>
            <a:pPr marL="342900" indent="-342900">
              <a:spcBef>
                <a:spcPts val="0"/>
              </a:spcBef>
              <a:buClr>
                <a:schemeClr val="accent2">
                  <a:lumMod val="60000"/>
                  <a:lumOff val="40000"/>
                </a:schemeClr>
              </a:buClr>
            </a:pPr>
            <a:r>
              <a:rPr lang="en-US" sz="2400" dirty="0"/>
              <a:t>Baths</a:t>
            </a:r>
          </a:p>
          <a:p>
            <a:pPr marL="342900" indent="-342900">
              <a:spcBef>
                <a:spcPts val="0"/>
              </a:spcBef>
              <a:buClr>
                <a:schemeClr val="accent2">
                  <a:lumMod val="60000"/>
                  <a:lumOff val="40000"/>
                </a:schemeClr>
              </a:buClr>
            </a:pPr>
            <a:r>
              <a:rPr lang="en-US" sz="2400" dirty="0"/>
              <a:t>Size(</a:t>
            </a:r>
            <a:r>
              <a:rPr lang="en-US" sz="2400" dirty="0" err="1"/>
              <a:t>Sq.Ft</a:t>
            </a:r>
            <a:r>
              <a:rPr lang="en-US" sz="2400" dirty="0"/>
              <a:t>.)</a:t>
            </a:r>
          </a:p>
          <a:p>
            <a:pPr marL="342900" indent="-342900">
              <a:spcBef>
                <a:spcPts val="0"/>
              </a:spcBef>
              <a:buClr>
                <a:schemeClr val="accent2">
                  <a:lumMod val="60000"/>
                  <a:lumOff val="40000"/>
                </a:schemeClr>
              </a:buClr>
            </a:pPr>
            <a:r>
              <a:rPr lang="en-US" sz="2400" dirty="0"/>
              <a:t>HOA</a:t>
            </a:r>
          </a:p>
          <a:p>
            <a:pPr marL="342900" indent="-342900">
              <a:spcBef>
                <a:spcPts val="0"/>
              </a:spcBef>
              <a:buClr>
                <a:schemeClr val="accent2">
                  <a:lumMod val="60000"/>
                  <a:lumOff val="40000"/>
                </a:schemeClr>
              </a:buClr>
            </a:pPr>
            <a:r>
              <a:rPr lang="en-US" sz="2400" dirty="0"/>
              <a:t>Year Built</a:t>
            </a:r>
          </a:p>
          <a:p>
            <a:pPr marL="342900" indent="-342900">
              <a:spcBef>
                <a:spcPts val="0"/>
              </a:spcBef>
              <a:buClr>
                <a:schemeClr val="accent2">
                  <a:lumMod val="60000"/>
                  <a:lumOff val="40000"/>
                </a:schemeClr>
              </a:buClr>
            </a:pPr>
            <a:r>
              <a:rPr lang="en-US" sz="2400" dirty="0"/>
              <a:t>Property Type(4 categories)</a:t>
            </a:r>
          </a:p>
          <a:p>
            <a:pPr marL="342900" indent="-342900">
              <a:spcBef>
                <a:spcPts val="0"/>
              </a:spcBef>
              <a:buClr>
                <a:schemeClr val="accent2">
                  <a:lumMod val="60000"/>
                  <a:lumOff val="40000"/>
                </a:schemeClr>
              </a:buClr>
            </a:pPr>
            <a:r>
              <a:rPr lang="en-US" sz="2400" dirty="0"/>
              <a:t>Zip Codes(21 categories)</a:t>
            </a:r>
          </a:p>
          <a:p>
            <a:pPr marL="342900" indent="-342900">
              <a:spcBef>
                <a:spcPts val="0"/>
              </a:spcBef>
              <a:buClr>
                <a:schemeClr val="accent2">
                  <a:lumMod val="60000"/>
                  <a:lumOff val="40000"/>
                </a:schemeClr>
              </a:buClr>
            </a:pPr>
            <a:endParaRPr lang="en-US" sz="2400" dirty="0"/>
          </a:p>
          <a:p>
            <a:pPr marL="342900" indent="-342900">
              <a:spcBef>
                <a:spcPts val="0"/>
              </a:spcBef>
              <a:buClr>
                <a:schemeClr val="accent2">
                  <a:lumMod val="60000"/>
                  <a:lumOff val="40000"/>
                </a:schemeClr>
              </a:buClr>
            </a:pPr>
            <a:endParaRPr lang="en-US" sz="2400" dirty="0"/>
          </a:p>
          <a:p>
            <a:pPr marL="0" indent="0">
              <a:spcBef>
                <a:spcPts val="0"/>
              </a:spcBef>
              <a:buNone/>
            </a:pPr>
            <a:r>
              <a:rPr lang="en-US" sz="2400" dirty="0"/>
              <a: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5" name="Google Shape;375;p3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
        <p:nvSpPr>
          <p:cNvPr id="3" name="Title 2">
            <a:extLst>
              <a:ext uri="{FF2B5EF4-FFF2-40B4-BE49-F238E27FC236}">
                <a16:creationId xmlns:a16="http://schemas.microsoft.com/office/drawing/2014/main" id="{53DB8E83-1C55-014B-B940-AE4D21A6ED6D}"/>
              </a:ext>
            </a:extLst>
          </p:cNvPr>
          <p:cNvSpPr txBox="1">
            <a:spLocks/>
          </p:cNvSpPr>
          <p:nvPr/>
        </p:nvSpPr>
        <p:spPr>
          <a:xfrm>
            <a:off x="557550" y="347671"/>
            <a:ext cx="7966690"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Appendix: Coefficient from LASSO</a:t>
            </a:r>
          </a:p>
        </p:txBody>
      </p:sp>
      <p:graphicFrame>
        <p:nvGraphicFramePr>
          <p:cNvPr id="2" name="Table 4">
            <a:extLst>
              <a:ext uri="{FF2B5EF4-FFF2-40B4-BE49-F238E27FC236}">
                <a16:creationId xmlns:a16="http://schemas.microsoft.com/office/drawing/2014/main" id="{7E167FF7-BF33-2941-8AF5-49C19168826C}"/>
              </a:ext>
            </a:extLst>
          </p:cNvPr>
          <p:cNvGraphicFramePr>
            <a:graphicFrameLocks noGrp="1"/>
          </p:cNvGraphicFramePr>
          <p:nvPr>
            <p:extLst>
              <p:ext uri="{D42A27DB-BD31-4B8C-83A1-F6EECF244321}">
                <p14:modId xmlns:p14="http://schemas.microsoft.com/office/powerpoint/2010/main" val="3161434984"/>
              </p:ext>
            </p:extLst>
          </p:nvPr>
        </p:nvGraphicFramePr>
        <p:xfrm>
          <a:off x="332336" y="1169670"/>
          <a:ext cx="2786784" cy="3337560"/>
        </p:xfrm>
        <a:graphic>
          <a:graphicData uri="http://schemas.openxmlformats.org/drawingml/2006/table">
            <a:tbl>
              <a:tblPr firstRow="1" bandRow="1">
                <a:tableStyleId>{83ECFCF9-EB90-4EA4-BA1D-B0166F391BF1}</a:tableStyleId>
              </a:tblPr>
              <a:tblGrid>
                <a:gridCol w="2004464">
                  <a:extLst>
                    <a:ext uri="{9D8B030D-6E8A-4147-A177-3AD203B41FA5}">
                      <a16:colId xmlns:a16="http://schemas.microsoft.com/office/drawing/2014/main" val="2736091083"/>
                    </a:ext>
                  </a:extLst>
                </a:gridCol>
                <a:gridCol w="782320">
                  <a:extLst>
                    <a:ext uri="{9D8B030D-6E8A-4147-A177-3AD203B41FA5}">
                      <a16:colId xmlns:a16="http://schemas.microsoft.com/office/drawing/2014/main" val="3115598560"/>
                    </a:ext>
                  </a:extLst>
                </a:gridCol>
              </a:tblGrid>
              <a:tr h="370840">
                <a:tc>
                  <a:txBody>
                    <a:bodyPr/>
                    <a:lstStyle/>
                    <a:p>
                      <a:r>
                        <a:rPr lang="en-US" sz="1600" b="0" u="sng" dirty="0">
                          <a:solidFill>
                            <a:schemeClr val="accent1"/>
                          </a:solidFill>
                          <a:latin typeface="Source Sans Pro" panose="020B0503030403020204" pitchFamily="34" charset="0"/>
                          <a:ea typeface="Source Sans Pro" panose="020B0503030403020204" pitchFamily="34" charset="0"/>
                        </a:rPr>
                        <a:t>Features Table 1:</a:t>
                      </a:r>
                    </a:p>
                  </a:txBody>
                  <a:tcPr/>
                </a:tc>
                <a:tc>
                  <a:txBody>
                    <a:bodyPr/>
                    <a:lstStyle/>
                    <a:p>
                      <a:r>
                        <a:rPr lang="en-US" sz="1600" u="sng" dirty="0" err="1">
                          <a:solidFill>
                            <a:schemeClr val="accent1"/>
                          </a:solidFill>
                          <a:latin typeface="Source Sans Pro" panose="020B0503030403020204" pitchFamily="34" charset="0"/>
                          <a:ea typeface="Source Sans Pro" panose="020B0503030403020204" pitchFamily="34" charset="0"/>
                        </a:rPr>
                        <a:t>Coef</a:t>
                      </a:r>
                      <a:r>
                        <a:rPr lang="en-US" sz="1600" u="sng" dirty="0">
                          <a:solidFill>
                            <a:schemeClr val="accent1"/>
                          </a:solidFill>
                          <a:latin typeface="Source Sans Pro" panose="020B0503030403020204" pitchFamily="34" charset="0"/>
                          <a:ea typeface="Source Sans Pro" panose="020B0503030403020204" pitchFamily="34" charset="0"/>
                        </a:rPr>
                        <a:t>:</a:t>
                      </a:r>
                    </a:p>
                  </a:txBody>
                  <a:tcPr/>
                </a:tc>
                <a:extLst>
                  <a:ext uri="{0D108BD9-81ED-4DB2-BD59-A6C34878D82A}">
                    <a16:rowId xmlns:a16="http://schemas.microsoft.com/office/drawing/2014/main" val="1371966027"/>
                  </a:ext>
                </a:extLst>
              </a:tr>
              <a:tr h="370840">
                <a:tc>
                  <a:txBody>
                    <a:bodyPr/>
                    <a:lstStyle/>
                    <a:p>
                      <a:r>
                        <a:rPr lang="en-US" dirty="0">
                          <a:latin typeface="Source Sans Pro" panose="020B0503030403020204" pitchFamily="34" charset="0"/>
                          <a:ea typeface="Source Sans Pro" panose="020B0503030403020204" pitchFamily="34" charset="0"/>
                        </a:rPr>
                        <a:t>House (Prop Type)</a:t>
                      </a:r>
                    </a:p>
                  </a:txBody>
                  <a:tcPr/>
                </a:tc>
                <a:tc>
                  <a:txBody>
                    <a:bodyPr/>
                    <a:lstStyle/>
                    <a:p>
                      <a:r>
                        <a:rPr lang="en-US" sz="1400" b="0" i="0" u="none" strike="noStrike" cap="none" dirty="0">
                          <a:solidFill>
                            <a:srgbClr val="000000"/>
                          </a:solidFill>
                          <a:effectLst/>
                          <a:latin typeface="Arial"/>
                          <a:ea typeface="Arial"/>
                          <a:cs typeface="Arial"/>
                          <a:sym typeface="Arial"/>
                        </a:rPr>
                        <a:t>0.117</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948720273"/>
                  </a:ext>
                </a:extLst>
              </a:tr>
              <a:tr h="370840">
                <a:tc>
                  <a:txBody>
                    <a:bodyPr/>
                    <a:lstStyle/>
                    <a:p>
                      <a:r>
                        <a:rPr lang="en-US" dirty="0">
                          <a:latin typeface="Source Sans Pro" panose="020B0503030403020204" pitchFamily="34" charset="0"/>
                          <a:ea typeface="Source Sans Pro" panose="020B0503030403020204" pitchFamily="34" charset="0"/>
                        </a:rPr>
                        <a:t>Multi-fam (Prop Type)</a:t>
                      </a:r>
                    </a:p>
                  </a:txBody>
                  <a:tcPr/>
                </a:tc>
                <a:tc>
                  <a:txBody>
                    <a:bodyPr/>
                    <a:lstStyle/>
                    <a:p>
                      <a:r>
                        <a:rPr lang="en-US" sz="1400" b="0" i="0" u="none" strike="noStrike" cap="none" dirty="0">
                          <a:solidFill>
                            <a:srgbClr val="000000"/>
                          </a:solidFill>
                          <a:effectLst/>
                          <a:latin typeface="Arial"/>
                          <a:ea typeface="Arial"/>
                          <a:cs typeface="Arial"/>
                          <a:sym typeface="Arial"/>
                        </a:rPr>
                        <a:t>-0.029</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262178995"/>
                  </a:ext>
                </a:extLst>
              </a:tr>
              <a:tr h="370840">
                <a:tc>
                  <a:txBody>
                    <a:bodyPr/>
                    <a:lstStyle/>
                    <a:p>
                      <a:r>
                        <a:rPr lang="en-US" dirty="0">
                          <a:latin typeface="Source Sans Pro" panose="020B0503030403020204" pitchFamily="34" charset="0"/>
                          <a:ea typeface="Source Sans Pro" panose="020B0503030403020204" pitchFamily="34" charset="0"/>
                        </a:rPr>
                        <a:t>Townhouse (Prop Type)</a:t>
                      </a:r>
                    </a:p>
                  </a:txBody>
                  <a:tcPr/>
                </a:tc>
                <a:tc>
                  <a:txBody>
                    <a:bodyPr/>
                    <a:lstStyle/>
                    <a:p>
                      <a:r>
                        <a:rPr lang="en-US" sz="1400" b="0" i="0" u="none" strike="noStrike" cap="none" dirty="0">
                          <a:solidFill>
                            <a:srgbClr val="000000"/>
                          </a:solidFill>
                          <a:effectLst/>
                          <a:latin typeface="Arial"/>
                          <a:ea typeface="Arial"/>
                          <a:cs typeface="Arial"/>
                          <a:sym typeface="Arial"/>
                        </a:rPr>
                        <a:t>0.019</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428819013"/>
                  </a:ext>
                </a:extLst>
              </a:tr>
              <a:tr h="370840">
                <a:tc>
                  <a:txBody>
                    <a:bodyPr/>
                    <a:lstStyle/>
                    <a:p>
                      <a:r>
                        <a:rPr lang="en-US" dirty="0">
                          <a:latin typeface="Source Sans Pro" panose="020B0503030403020204" pitchFamily="34" charset="0"/>
                          <a:ea typeface="Source Sans Pro" panose="020B0503030403020204" pitchFamily="34" charset="0"/>
                        </a:rPr>
                        <a:t>Beds</a:t>
                      </a:r>
                    </a:p>
                  </a:txBody>
                  <a:tcPr/>
                </a:tc>
                <a:tc>
                  <a:txBody>
                    <a:bodyPr/>
                    <a:lstStyle/>
                    <a:p>
                      <a:r>
                        <a:rPr lang="en-US" sz="1400" b="0" i="0" u="none" strike="noStrike" cap="none" dirty="0">
                          <a:solidFill>
                            <a:srgbClr val="000000"/>
                          </a:solidFill>
                          <a:effectLst/>
                          <a:latin typeface="Arial"/>
                          <a:ea typeface="Arial"/>
                          <a:cs typeface="Arial"/>
                          <a:sym typeface="Arial"/>
                        </a:rPr>
                        <a:t>-0.017</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980525250"/>
                  </a:ext>
                </a:extLst>
              </a:tr>
              <a:tr h="370840">
                <a:tc>
                  <a:txBody>
                    <a:bodyPr/>
                    <a:lstStyle/>
                    <a:p>
                      <a:r>
                        <a:rPr lang="en-US" dirty="0">
                          <a:latin typeface="Source Sans Pro" panose="020B0503030403020204" pitchFamily="34" charset="0"/>
                          <a:ea typeface="Source Sans Pro" panose="020B0503030403020204" pitchFamily="34" charset="0"/>
                        </a:rPr>
                        <a:t>Baths</a:t>
                      </a:r>
                    </a:p>
                  </a:txBody>
                  <a:tcPr/>
                </a:tc>
                <a:tc>
                  <a:txBody>
                    <a:bodyPr/>
                    <a:lstStyle/>
                    <a:p>
                      <a:r>
                        <a:rPr lang="en-US" sz="1400" b="0" i="0" u="none" strike="noStrike" cap="none" dirty="0">
                          <a:solidFill>
                            <a:srgbClr val="000000"/>
                          </a:solidFill>
                          <a:effectLst/>
                          <a:latin typeface="Arial"/>
                          <a:ea typeface="Arial"/>
                          <a:cs typeface="Arial"/>
                          <a:sym typeface="Arial"/>
                        </a:rPr>
                        <a:t>0.046</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762822187"/>
                  </a:ext>
                </a:extLst>
              </a:tr>
              <a:tr h="370840">
                <a:tc>
                  <a:txBody>
                    <a:bodyPr/>
                    <a:lstStyle/>
                    <a:p>
                      <a:r>
                        <a:rPr lang="en-US" dirty="0">
                          <a:latin typeface="Source Sans Pro" panose="020B0503030403020204" pitchFamily="34" charset="0"/>
                          <a:ea typeface="Source Sans Pro" panose="020B0503030403020204" pitchFamily="34" charset="0"/>
                        </a:rPr>
                        <a:t>HOA</a:t>
                      </a:r>
                    </a:p>
                  </a:txBody>
                  <a:tcPr/>
                </a:tc>
                <a:tc>
                  <a:txBody>
                    <a:bodyPr/>
                    <a:lstStyle/>
                    <a:p>
                      <a:r>
                        <a:rPr lang="en-US" sz="1400" b="0" i="0" u="none" strike="noStrike" cap="none" dirty="0">
                          <a:solidFill>
                            <a:srgbClr val="000000"/>
                          </a:solidFill>
                          <a:effectLst/>
                          <a:latin typeface="Arial"/>
                          <a:ea typeface="Arial"/>
                          <a:cs typeface="Arial"/>
                          <a:sym typeface="Arial"/>
                        </a:rPr>
                        <a:t>0.041</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904725440"/>
                  </a:ext>
                </a:extLst>
              </a:tr>
              <a:tr h="370840">
                <a:tc>
                  <a:txBody>
                    <a:bodyPr/>
                    <a:lstStyle/>
                    <a:p>
                      <a:r>
                        <a:rPr lang="en-US" dirty="0">
                          <a:latin typeface="Source Sans Pro" panose="020B0503030403020204" pitchFamily="34" charset="0"/>
                          <a:ea typeface="Source Sans Pro" panose="020B0503030403020204" pitchFamily="34" charset="0"/>
                        </a:rPr>
                        <a:t>Log </a:t>
                      </a:r>
                      <a:r>
                        <a:rPr lang="en-US" dirty="0" err="1">
                          <a:latin typeface="Source Sans Pro" panose="020B0503030403020204" pitchFamily="34" charset="0"/>
                          <a:ea typeface="Source Sans Pro" panose="020B0503030403020204" pitchFamily="34" charset="0"/>
                        </a:rPr>
                        <a:t>Sq.Ft</a:t>
                      </a:r>
                      <a:r>
                        <a:rPr lang="en-US" dirty="0">
                          <a:latin typeface="Source Sans Pro" panose="020B0503030403020204" pitchFamily="34" charset="0"/>
                          <a:ea typeface="Source Sans Pro" panose="020B0503030403020204" pitchFamily="34" charset="0"/>
                        </a:rPr>
                        <a:t>.</a:t>
                      </a:r>
                    </a:p>
                  </a:txBody>
                  <a:tcPr/>
                </a:tc>
                <a:tc>
                  <a:txBody>
                    <a:bodyPr/>
                    <a:lstStyle/>
                    <a:p>
                      <a:r>
                        <a:rPr lang="en-US" sz="1400" b="0" i="0" u="none" strike="noStrike" cap="none" dirty="0">
                          <a:solidFill>
                            <a:srgbClr val="000000"/>
                          </a:solidFill>
                          <a:effectLst/>
                          <a:latin typeface="Arial"/>
                          <a:ea typeface="Arial"/>
                          <a:cs typeface="Arial"/>
                          <a:sym typeface="Arial"/>
                        </a:rPr>
                        <a:t>0.36</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454844347"/>
                  </a:ext>
                </a:extLst>
              </a:tr>
              <a:tr h="370840">
                <a:tc>
                  <a:txBody>
                    <a:bodyPr/>
                    <a:lstStyle/>
                    <a:p>
                      <a:r>
                        <a:rPr lang="en-US" dirty="0">
                          <a:latin typeface="Source Sans Pro" panose="020B0503030403020204" pitchFamily="34" charset="0"/>
                          <a:ea typeface="Source Sans Pro" panose="020B0503030403020204" pitchFamily="34" charset="0"/>
                        </a:rPr>
                        <a:t>Property Age</a:t>
                      </a:r>
                    </a:p>
                  </a:txBody>
                  <a:tcPr/>
                </a:tc>
                <a:tc>
                  <a:txBody>
                    <a:bodyPr/>
                    <a:lstStyle/>
                    <a:p>
                      <a:r>
                        <a:rPr lang="en-US" sz="1400" b="0" i="0" u="none" strike="noStrike" cap="none" dirty="0">
                          <a:solidFill>
                            <a:srgbClr val="000000"/>
                          </a:solidFill>
                          <a:effectLst/>
                          <a:latin typeface="Arial"/>
                          <a:ea typeface="Arial"/>
                          <a:cs typeface="Arial"/>
                          <a:sym typeface="Arial"/>
                        </a:rPr>
                        <a:t>0.017</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805581496"/>
                  </a:ext>
                </a:extLst>
              </a:tr>
            </a:tbl>
          </a:graphicData>
        </a:graphic>
      </p:graphicFrame>
      <p:graphicFrame>
        <p:nvGraphicFramePr>
          <p:cNvPr id="7" name="Table 4">
            <a:extLst>
              <a:ext uri="{FF2B5EF4-FFF2-40B4-BE49-F238E27FC236}">
                <a16:creationId xmlns:a16="http://schemas.microsoft.com/office/drawing/2014/main" id="{3C671A60-160A-7F42-BDD8-3F529225FB9A}"/>
              </a:ext>
            </a:extLst>
          </p:cNvPr>
          <p:cNvGraphicFramePr>
            <a:graphicFrameLocks noGrp="1" noChangeAspect="1"/>
          </p:cNvGraphicFramePr>
          <p:nvPr>
            <p:extLst>
              <p:ext uri="{D42A27DB-BD31-4B8C-83A1-F6EECF244321}">
                <p14:modId xmlns:p14="http://schemas.microsoft.com/office/powerpoint/2010/main" val="2563565641"/>
              </p:ext>
            </p:extLst>
          </p:nvPr>
        </p:nvGraphicFramePr>
        <p:xfrm>
          <a:off x="3178608" y="1162050"/>
          <a:ext cx="2786784" cy="3383280"/>
        </p:xfrm>
        <a:graphic>
          <a:graphicData uri="http://schemas.openxmlformats.org/drawingml/2006/table">
            <a:tbl>
              <a:tblPr firstRow="1" bandRow="1">
                <a:tableStyleId>{83ECFCF9-EB90-4EA4-BA1D-B0166F391BF1}</a:tableStyleId>
              </a:tblPr>
              <a:tblGrid>
                <a:gridCol w="1865832">
                  <a:extLst>
                    <a:ext uri="{9D8B030D-6E8A-4147-A177-3AD203B41FA5}">
                      <a16:colId xmlns:a16="http://schemas.microsoft.com/office/drawing/2014/main" val="2736091083"/>
                    </a:ext>
                  </a:extLst>
                </a:gridCol>
                <a:gridCol w="920952">
                  <a:extLst>
                    <a:ext uri="{9D8B030D-6E8A-4147-A177-3AD203B41FA5}">
                      <a16:colId xmlns:a16="http://schemas.microsoft.com/office/drawing/2014/main" val="3115598560"/>
                    </a:ext>
                  </a:extLst>
                </a:gridCol>
              </a:tblGrid>
              <a:tr h="330749">
                <a:tc>
                  <a:txBody>
                    <a:bodyPr/>
                    <a:lstStyle/>
                    <a:p>
                      <a:r>
                        <a:rPr lang="en-US" sz="1600" b="0" u="sng" dirty="0">
                          <a:solidFill>
                            <a:schemeClr val="accent1"/>
                          </a:solidFill>
                          <a:latin typeface="Source Sans Pro" panose="020B0503030403020204" pitchFamily="34" charset="0"/>
                          <a:ea typeface="Source Sans Pro" panose="020B0503030403020204" pitchFamily="34" charset="0"/>
                        </a:rPr>
                        <a:t>Features Table2:</a:t>
                      </a:r>
                    </a:p>
                  </a:txBody>
                  <a:tcPr/>
                </a:tc>
                <a:tc>
                  <a:txBody>
                    <a:bodyPr/>
                    <a:lstStyle/>
                    <a:p>
                      <a:r>
                        <a:rPr lang="en-US" sz="1600" u="sng" dirty="0" err="1">
                          <a:solidFill>
                            <a:schemeClr val="accent1"/>
                          </a:solidFill>
                          <a:latin typeface="Source Sans Pro" panose="020B0503030403020204" pitchFamily="34" charset="0"/>
                          <a:ea typeface="Source Sans Pro" panose="020B0503030403020204" pitchFamily="34" charset="0"/>
                        </a:rPr>
                        <a:t>Coef</a:t>
                      </a:r>
                      <a:r>
                        <a:rPr lang="en-US" sz="1600" u="sng" dirty="0">
                          <a:solidFill>
                            <a:schemeClr val="accent1"/>
                          </a:solidFill>
                          <a:latin typeface="Source Sans Pro" panose="020B0503030403020204" pitchFamily="34" charset="0"/>
                          <a:ea typeface="Source Sans Pro" panose="020B0503030403020204" pitchFamily="34" charset="0"/>
                        </a:rPr>
                        <a:t>:</a:t>
                      </a:r>
                    </a:p>
                  </a:txBody>
                  <a:tcPr/>
                </a:tc>
                <a:extLst>
                  <a:ext uri="{0D108BD9-81ED-4DB2-BD59-A6C34878D82A}">
                    <a16:rowId xmlns:a16="http://schemas.microsoft.com/office/drawing/2014/main" val="1371966027"/>
                  </a:ext>
                </a:extLst>
              </a:tr>
              <a:tr h="300681">
                <a:tc>
                  <a:txBody>
                    <a:bodyPr/>
                    <a:lstStyle/>
                    <a:p>
                      <a:r>
                        <a:rPr lang="en-US" dirty="0">
                          <a:latin typeface="Source Sans Pro" panose="020B0503030403020204" pitchFamily="34" charset="0"/>
                          <a:ea typeface="Source Sans Pro" panose="020B0503030403020204" pitchFamily="34" charset="0"/>
                        </a:rPr>
                        <a:t>94112 (zip code)</a:t>
                      </a:r>
                    </a:p>
                  </a:txBody>
                  <a:tcPr/>
                </a:tc>
                <a:tc>
                  <a:txBody>
                    <a:bodyPr/>
                    <a:lstStyle/>
                    <a:p>
                      <a:r>
                        <a:rPr lang="en-US" sz="1400" b="0" i="0" u="none" strike="noStrike" cap="none" dirty="0">
                          <a:solidFill>
                            <a:srgbClr val="000000"/>
                          </a:solidFill>
                          <a:effectLst/>
                          <a:latin typeface="Arial"/>
                          <a:ea typeface="Arial"/>
                          <a:cs typeface="Arial"/>
                          <a:sym typeface="Arial"/>
                        </a:rPr>
                        <a:t>-0.073</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948720273"/>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94124 (zip code)</a:t>
                      </a:r>
                    </a:p>
                  </a:txBody>
                  <a:tcPr/>
                </a:tc>
                <a:tc>
                  <a:txBody>
                    <a:bodyPr/>
                    <a:lstStyle/>
                    <a:p>
                      <a:r>
                        <a:rPr lang="en-US" sz="1400" b="0" i="0" u="none" strike="noStrike" cap="none" dirty="0">
                          <a:solidFill>
                            <a:srgbClr val="000000"/>
                          </a:solidFill>
                          <a:effectLst/>
                          <a:latin typeface="Arial"/>
                          <a:ea typeface="Arial"/>
                          <a:cs typeface="Arial"/>
                          <a:sym typeface="Arial"/>
                        </a:rPr>
                        <a:t>-0.072</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262178995"/>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94132 (zip code)</a:t>
                      </a:r>
                    </a:p>
                  </a:txBody>
                  <a:tcPr/>
                </a:tc>
                <a:tc>
                  <a:txBody>
                    <a:bodyPr/>
                    <a:lstStyle/>
                    <a:p>
                      <a:r>
                        <a:rPr lang="en-US" sz="1400" b="0" i="0" u="none" strike="noStrike" cap="none" dirty="0">
                          <a:solidFill>
                            <a:srgbClr val="000000"/>
                          </a:solidFill>
                          <a:effectLst/>
                          <a:latin typeface="Arial"/>
                          <a:ea typeface="Arial"/>
                          <a:cs typeface="Arial"/>
                          <a:sym typeface="Arial"/>
                        </a:rPr>
                        <a:t>-0.042</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428819013"/>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94134 (zip code)</a:t>
                      </a:r>
                    </a:p>
                  </a:txBody>
                  <a:tcPr/>
                </a:tc>
                <a:tc>
                  <a:txBody>
                    <a:bodyPr/>
                    <a:lstStyle/>
                    <a:p>
                      <a:r>
                        <a:rPr lang="en-US" sz="1400" b="0" i="0" u="none" strike="noStrike" cap="none" dirty="0">
                          <a:solidFill>
                            <a:srgbClr val="000000"/>
                          </a:solidFill>
                          <a:effectLst/>
                          <a:latin typeface="Arial"/>
                          <a:ea typeface="Arial"/>
                          <a:cs typeface="Arial"/>
                          <a:sym typeface="Arial"/>
                        </a:rPr>
                        <a:t>-0.038</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980525250"/>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94121 (zip code)</a:t>
                      </a:r>
                    </a:p>
                  </a:txBody>
                  <a:tcPr/>
                </a:tc>
                <a:tc>
                  <a:txBody>
                    <a:bodyPr/>
                    <a:lstStyle/>
                    <a:p>
                      <a:r>
                        <a:rPr lang="en-US" sz="1400" b="0" i="0" u="none" strike="noStrike" cap="none" dirty="0">
                          <a:solidFill>
                            <a:srgbClr val="000000"/>
                          </a:solidFill>
                          <a:effectLst/>
                          <a:latin typeface="Arial"/>
                          <a:ea typeface="Arial"/>
                          <a:cs typeface="Arial"/>
                          <a:sym typeface="Arial"/>
                        </a:rPr>
                        <a:t>-0.014</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762822187"/>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94122 (zip code)</a:t>
                      </a:r>
                    </a:p>
                  </a:txBody>
                  <a:tcPr/>
                </a:tc>
                <a:tc>
                  <a:txBody>
                    <a:bodyPr/>
                    <a:lstStyle/>
                    <a:p>
                      <a:r>
                        <a:rPr lang="en-US" sz="1400" b="0" i="0" u="none" strike="noStrike" cap="none" dirty="0">
                          <a:solidFill>
                            <a:srgbClr val="000000"/>
                          </a:solidFill>
                          <a:effectLst/>
                          <a:latin typeface="Arial"/>
                          <a:ea typeface="Arial"/>
                          <a:cs typeface="Arial"/>
                          <a:sym typeface="Arial"/>
                        </a:rPr>
                        <a:t>-0.014</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904725440"/>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94116 (zip code)</a:t>
                      </a:r>
                    </a:p>
                  </a:txBody>
                  <a:tcPr/>
                </a:tc>
                <a:tc>
                  <a:txBody>
                    <a:bodyPr/>
                    <a:lstStyle/>
                    <a:p>
                      <a:r>
                        <a:rPr lang="en-US" sz="1400" b="0" i="0" u="none" strike="noStrike" cap="none" dirty="0">
                          <a:solidFill>
                            <a:srgbClr val="000000"/>
                          </a:solidFill>
                          <a:effectLst/>
                          <a:latin typeface="Arial"/>
                          <a:ea typeface="Arial"/>
                          <a:cs typeface="Arial"/>
                          <a:sym typeface="Arial"/>
                        </a:rPr>
                        <a:t>-0.012</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454844347"/>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94103 (zip code)</a:t>
                      </a:r>
                    </a:p>
                  </a:txBody>
                  <a:tcPr/>
                </a:tc>
                <a:tc>
                  <a:txBody>
                    <a:bodyPr/>
                    <a:lstStyle/>
                    <a:p>
                      <a:r>
                        <a:rPr lang="en-US" sz="1400" b="0" i="0" u="none" strike="noStrike" cap="none" dirty="0">
                          <a:solidFill>
                            <a:srgbClr val="000000"/>
                          </a:solidFill>
                          <a:effectLst/>
                          <a:latin typeface="Arial"/>
                          <a:ea typeface="Arial"/>
                          <a:cs typeface="Arial"/>
                          <a:sym typeface="Arial"/>
                        </a:rPr>
                        <a:t>-0.0093</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805581496"/>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94127 (zip code)</a:t>
                      </a:r>
                    </a:p>
                  </a:txBody>
                  <a:tcPr/>
                </a:tc>
                <a:tc>
                  <a:txBody>
                    <a:bodyPr/>
                    <a:lstStyle/>
                    <a:p>
                      <a:r>
                        <a:rPr lang="en-US" sz="1400" b="0" i="0" u="none" strike="noStrike" cap="none" dirty="0">
                          <a:solidFill>
                            <a:srgbClr val="000000"/>
                          </a:solidFill>
                          <a:effectLst/>
                          <a:latin typeface="Arial"/>
                          <a:ea typeface="Arial"/>
                          <a:cs typeface="Arial"/>
                          <a:sym typeface="Arial"/>
                        </a:rPr>
                        <a:t>-0.0088</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534886815"/>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trike="sngStrike" dirty="0">
                          <a:solidFill>
                            <a:srgbClr val="FF0000"/>
                          </a:solidFill>
                          <a:latin typeface="Source Sans Pro" panose="020B0503030403020204" pitchFamily="34" charset="0"/>
                          <a:ea typeface="Source Sans Pro" panose="020B0503030403020204" pitchFamily="34" charset="0"/>
                        </a:rPr>
                        <a:t>94109 (zip code)</a:t>
                      </a:r>
                    </a:p>
                  </a:txBody>
                  <a:tcPr/>
                </a:tc>
                <a:tc>
                  <a:txBody>
                    <a:bodyPr/>
                    <a:lstStyle/>
                    <a:p>
                      <a:r>
                        <a:rPr lang="en-US" strike="sngStrike" dirty="0">
                          <a:solidFill>
                            <a:srgbClr val="FF0000"/>
                          </a:solidFill>
                          <a:latin typeface="Source Sans Pro" panose="020B0503030403020204" pitchFamily="34" charset="0"/>
                          <a:ea typeface="Source Sans Pro" panose="020B0503030403020204" pitchFamily="34" charset="0"/>
                        </a:rPr>
                        <a:t>---</a:t>
                      </a:r>
                    </a:p>
                  </a:txBody>
                  <a:tcPr/>
                </a:tc>
                <a:extLst>
                  <a:ext uri="{0D108BD9-81ED-4DB2-BD59-A6C34878D82A}">
                    <a16:rowId xmlns:a16="http://schemas.microsoft.com/office/drawing/2014/main" val="916036820"/>
                  </a:ext>
                </a:extLst>
              </a:tr>
            </a:tbl>
          </a:graphicData>
        </a:graphic>
      </p:graphicFrame>
      <p:graphicFrame>
        <p:nvGraphicFramePr>
          <p:cNvPr id="9" name="Table 4">
            <a:extLst>
              <a:ext uri="{FF2B5EF4-FFF2-40B4-BE49-F238E27FC236}">
                <a16:creationId xmlns:a16="http://schemas.microsoft.com/office/drawing/2014/main" id="{0F462506-644F-DE47-BDAC-C9EE03E9CDEA}"/>
              </a:ext>
            </a:extLst>
          </p:cNvPr>
          <p:cNvGraphicFramePr>
            <a:graphicFrameLocks noGrp="1" noChangeAspect="1"/>
          </p:cNvGraphicFramePr>
          <p:nvPr>
            <p:extLst>
              <p:ext uri="{D42A27DB-BD31-4B8C-83A1-F6EECF244321}">
                <p14:modId xmlns:p14="http://schemas.microsoft.com/office/powerpoint/2010/main" val="1024927510"/>
              </p:ext>
            </p:extLst>
          </p:nvPr>
        </p:nvGraphicFramePr>
        <p:xfrm>
          <a:off x="6024880" y="1162050"/>
          <a:ext cx="2786784" cy="3383280"/>
        </p:xfrm>
        <a:graphic>
          <a:graphicData uri="http://schemas.openxmlformats.org/drawingml/2006/table">
            <a:tbl>
              <a:tblPr firstRow="1" bandRow="1">
                <a:tableStyleId>{83ECFCF9-EB90-4EA4-BA1D-B0166F391BF1}</a:tableStyleId>
              </a:tblPr>
              <a:tblGrid>
                <a:gridCol w="1907540">
                  <a:extLst>
                    <a:ext uri="{9D8B030D-6E8A-4147-A177-3AD203B41FA5}">
                      <a16:colId xmlns:a16="http://schemas.microsoft.com/office/drawing/2014/main" val="2736091083"/>
                    </a:ext>
                  </a:extLst>
                </a:gridCol>
                <a:gridCol w="879244">
                  <a:extLst>
                    <a:ext uri="{9D8B030D-6E8A-4147-A177-3AD203B41FA5}">
                      <a16:colId xmlns:a16="http://schemas.microsoft.com/office/drawing/2014/main" val="3115598560"/>
                    </a:ext>
                  </a:extLst>
                </a:gridCol>
              </a:tblGrid>
              <a:tr h="330749">
                <a:tc>
                  <a:txBody>
                    <a:bodyPr/>
                    <a:lstStyle/>
                    <a:p>
                      <a:r>
                        <a:rPr lang="en-US" sz="1600" b="0" u="sng" dirty="0">
                          <a:solidFill>
                            <a:schemeClr val="accent1"/>
                          </a:solidFill>
                          <a:latin typeface="Source Sans Pro" panose="020B0503030403020204" pitchFamily="34" charset="0"/>
                          <a:ea typeface="Source Sans Pro" panose="020B0503030403020204" pitchFamily="34" charset="0"/>
                        </a:rPr>
                        <a:t>Features Table2:</a:t>
                      </a:r>
                    </a:p>
                  </a:txBody>
                  <a:tcPr/>
                </a:tc>
                <a:tc>
                  <a:txBody>
                    <a:bodyPr/>
                    <a:lstStyle/>
                    <a:p>
                      <a:r>
                        <a:rPr lang="en-US" sz="1600" u="sng" dirty="0" err="1">
                          <a:solidFill>
                            <a:schemeClr val="accent1"/>
                          </a:solidFill>
                          <a:latin typeface="Source Sans Pro" panose="020B0503030403020204" pitchFamily="34" charset="0"/>
                          <a:ea typeface="Source Sans Pro" panose="020B0503030403020204" pitchFamily="34" charset="0"/>
                        </a:rPr>
                        <a:t>Coef</a:t>
                      </a:r>
                      <a:r>
                        <a:rPr lang="en-US" sz="1600" u="sng" dirty="0">
                          <a:solidFill>
                            <a:schemeClr val="accent1"/>
                          </a:solidFill>
                          <a:latin typeface="Source Sans Pro" panose="020B0503030403020204" pitchFamily="34" charset="0"/>
                          <a:ea typeface="Source Sans Pro" panose="020B0503030403020204" pitchFamily="34" charset="0"/>
                        </a:rPr>
                        <a:t>:</a:t>
                      </a:r>
                    </a:p>
                  </a:txBody>
                  <a:tcPr/>
                </a:tc>
                <a:extLst>
                  <a:ext uri="{0D108BD9-81ED-4DB2-BD59-A6C34878D82A}">
                    <a16:rowId xmlns:a16="http://schemas.microsoft.com/office/drawing/2014/main" val="1371966027"/>
                  </a:ext>
                </a:extLst>
              </a:tr>
              <a:tr h="300681">
                <a:tc>
                  <a:txBody>
                    <a:bodyPr/>
                    <a:lstStyle/>
                    <a:p>
                      <a:r>
                        <a:rPr lang="en-US" strike="sngStrike" dirty="0">
                          <a:solidFill>
                            <a:srgbClr val="FF0000"/>
                          </a:solidFill>
                          <a:latin typeface="Source Sans Pro" panose="020B0503030403020204" pitchFamily="34" charset="0"/>
                          <a:ea typeface="Source Sans Pro" panose="020B0503030403020204" pitchFamily="34" charset="0"/>
                        </a:rPr>
                        <a:t>94110 (zip code)</a:t>
                      </a:r>
                    </a:p>
                  </a:txBody>
                  <a:tcPr/>
                </a:tc>
                <a:tc>
                  <a:txBody>
                    <a:bodyPr/>
                    <a:lstStyle/>
                    <a:p>
                      <a:r>
                        <a:rPr lang="en-US" strike="sngStrike" dirty="0">
                          <a:solidFill>
                            <a:srgbClr val="FF0000"/>
                          </a:solidFill>
                          <a:latin typeface="Source Sans Pro" panose="020B0503030403020204" pitchFamily="34" charset="0"/>
                          <a:ea typeface="Source Sans Pro" panose="020B0503030403020204" pitchFamily="34" charset="0"/>
                        </a:rPr>
                        <a:t>---</a:t>
                      </a:r>
                    </a:p>
                  </a:txBody>
                  <a:tcPr/>
                </a:tc>
                <a:extLst>
                  <a:ext uri="{0D108BD9-81ED-4DB2-BD59-A6C34878D82A}">
                    <a16:rowId xmlns:a16="http://schemas.microsoft.com/office/drawing/2014/main" val="3948720273"/>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trike="sngStrike" dirty="0">
                          <a:solidFill>
                            <a:srgbClr val="FF0000"/>
                          </a:solidFill>
                          <a:latin typeface="Source Sans Pro" panose="020B0503030403020204" pitchFamily="34" charset="0"/>
                          <a:ea typeface="Source Sans Pro" panose="020B0503030403020204" pitchFamily="34" charset="0"/>
                        </a:rPr>
                        <a:t>94131 (zip code)</a:t>
                      </a:r>
                    </a:p>
                  </a:txBody>
                  <a:tcPr/>
                </a:tc>
                <a:tc>
                  <a:txBody>
                    <a:bodyPr/>
                    <a:lstStyle/>
                    <a:p>
                      <a:r>
                        <a:rPr lang="en-US" strike="sngStrike" dirty="0">
                          <a:solidFill>
                            <a:srgbClr val="FF0000"/>
                          </a:solidFill>
                          <a:latin typeface="Source Sans Pro" panose="020B0503030403020204" pitchFamily="34" charset="0"/>
                          <a:ea typeface="Source Sans Pro" panose="020B0503030403020204" pitchFamily="34" charset="0"/>
                        </a:rPr>
                        <a:t>---</a:t>
                      </a:r>
                    </a:p>
                  </a:txBody>
                  <a:tcPr/>
                </a:tc>
                <a:extLst>
                  <a:ext uri="{0D108BD9-81ED-4DB2-BD59-A6C34878D82A}">
                    <a16:rowId xmlns:a16="http://schemas.microsoft.com/office/drawing/2014/main" val="2262178995"/>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94107 (zip code)</a:t>
                      </a:r>
                    </a:p>
                  </a:txBody>
                  <a:tcPr/>
                </a:tc>
                <a:tc>
                  <a:txBody>
                    <a:bodyPr/>
                    <a:lstStyle/>
                    <a:p>
                      <a:r>
                        <a:rPr lang="en-US" sz="1400" b="0" i="0" u="none" strike="noStrike" cap="none" dirty="0">
                          <a:solidFill>
                            <a:srgbClr val="000000"/>
                          </a:solidFill>
                          <a:effectLst/>
                          <a:latin typeface="Arial"/>
                          <a:ea typeface="Arial"/>
                          <a:cs typeface="Arial"/>
                          <a:sym typeface="Arial"/>
                        </a:rPr>
                        <a:t>0.0028</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428819013"/>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94133 (zip code)</a:t>
                      </a:r>
                    </a:p>
                  </a:txBody>
                  <a:tcPr/>
                </a:tc>
                <a:tc>
                  <a:txBody>
                    <a:bodyPr/>
                    <a:lstStyle/>
                    <a:p>
                      <a:r>
                        <a:rPr lang="en-US" sz="1400" b="0" i="0" u="none" strike="noStrike" cap="none" dirty="0">
                          <a:solidFill>
                            <a:srgbClr val="000000"/>
                          </a:solidFill>
                          <a:effectLst/>
                          <a:latin typeface="Arial"/>
                          <a:ea typeface="Arial"/>
                          <a:cs typeface="Arial"/>
                          <a:sym typeface="Arial"/>
                        </a:rPr>
                        <a:t>0.016</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980525250"/>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94118 (zip code)</a:t>
                      </a:r>
                    </a:p>
                  </a:txBody>
                  <a:tcPr/>
                </a:tc>
                <a:tc>
                  <a:txBody>
                    <a:bodyPr/>
                    <a:lstStyle/>
                    <a:p>
                      <a:r>
                        <a:rPr lang="en-US" sz="1400" b="0" i="0" u="none" strike="noStrike" cap="none" dirty="0">
                          <a:solidFill>
                            <a:srgbClr val="000000"/>
                          </a:solidFill>
                          <a:effectLst/>
                          <a:latin typeface="Arial"/>
                          <a:ea typeface="Arial"/>
                          <a:cs typeface="Arial"/>
                          <a:sym typeface="Arial"/>
                        </a:rPr>
                        <a:t>0.021</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762822187"/>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94117 (zip code)</a:t>
                      </a:r>
                    </a:p>
                  </a:txBody>
                  <a:tcPr/>
                </a:tc>
                <a:tc>
                  <a:txBody>
                    <a:bodyPr/>
                    <a:lstStyle/>
                    <a:p>
                      <a:r>
                        <a:rPr lang="en-US" sz="1400" b="0" i="0" u="none" strike="noStrike" cap="none" dirty="0">
                          <a:solidFill>
                            <a:srgbClr val="000000"/>
                          </a:solidFill>
                          <a:effectLst/>
                          <a:latin typeface="Arial"/>
                          <a:ea typeface="Arial"/>
                          <a:cs typeface="Arial"/>
                          <a:sym typeface="Arial"/>
                        </a:rPr>
                        <a:t>0.023</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904725440"/>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94114 (zip code)</a:t>
                      </a:r>
                    </a:p>
                  </a:txBody>
                  <a:tcPr/>
                </a:tc>
                <a:tc>
                  <a:txBody>
                    <a:bodyPr/>
                    <a:lstStyle/>
                    <a:p>
                      <a:r>
                        <a:rPr lang="en-US" sz="1400" b="0" i="0" u="none" strike="noStrike" cap="none" dirty="0">
                          <a:solidFill>
                            <a:srgbClr val="000000"/>
                          </a:solidFill>
                          <a:effectLst/>
                          <a:latin typeface="Arial"/>
                          <a:ea typeface="Arial"/>
                          <a:cs typeface="Arial"/>
                          <a:sym typeface="Arial"/>
                        </a:rPr>
                        <a:t>0.028</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454844347"/>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94115 (zip code)</a:t>
                      </a:r>
                    </a:p>
                  </a:txBody>
                  <a:tcPr/>
                </a:tc>
                <a:tc>
                  <a:txBody>
                    <a:bodyPr/>
                    <a:lstStyle/>
                    <a:p>
                      <a:r>
                        <a:rPr lang="en-US" sz="1400" b="0" i="0" u="none" strike="noStrike" cap="none" dirty="0">
                          <a:solidFill>
                            <a:srgbClr val="000000"/>
                          </a:solidFill>
                          <a:effectLst/>
                          <a:latin typeface="Arial"/>
                          <a:ea typeface="Arial"/>
                          <a:cs typeface="Arial"/>
                          <a:sym typeface="Arial"/>
                        </a:rPr>
                        <a:t>0.029</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805581496"/>
                  </a:ext>
                </a:extLst>
              </a:tr>
              <a:tr h="30068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Source Sans Pro" panose="020B0503030403020204" pitchFamily="34" charset="0"/>
                          <a:ea typeface="Source Sans Pro" panose="020B0503030403020204" pitchFamily="34" charset="0"/>
                        </a:rPr>
                        <a:t>94123 (zip code)</a:t>
                      </a:r>
                    </a:p>
                  </a:txBody>
                  <a:tcPr/>
                </a:tc>
                <a:tc>
                  <a:txBody>
                    <a:bodyPr/>
                    <a:lstStyle/>
                    <a:p>
                      <a:r>
                        <a:rPr lang="en-US" sz="1400" b="0" i="0" u="none" strike="noStrike" cap="none" dirty="0">
                          <a:solidFill>
                            <a:srgbClr val="000000"/>
                          </a:solidFill>
                          <a:effectLst/>
                          <a:latin typeface="Arial"/>
                          <a:ea typeface="Arial"/>
                          <a:cs typeface="Arial"/>
                          <a:sym typeface="Arial"/>
                        </a:rPr>
                        <a:t>0.047</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534886815"/>
                  </a:ext>
                </a:extLst>
              </a:tr>
              <a:tr h="300681">
                <a:tc>
                  <a:txBody>
                    <a:bodyPr/>
                    <a:lstStyle/>
                    <a:p>
                      <a:r>
                        <a:rPr lang="en-US" dirty="0">
                          <a:latin typeface="Source Sans Pro" panose="020B0503030403020204" pitchFamily="34" charset="0"/>
                          <a:ea typeface="Source Sans Pro" panose="020B0503030403020204" pitchFamily="34" charset="0"/>
                        </a:rPr>
                        <a:t>other (zip codes)</a:t>
                      </a:r>
                    </a:p>
                  </a:txBody>
                  <a:tcPr/>
                </a:tc>
                <a:tc>
                  <a:txBody>
                    <a:bodyPr/>
                    <a:lstStyle/>
                    <a:p>
                      <a:r>
                        <a:rPr lang="en-US" sz="1400" b="0" i="0" u="none" strike="noStrike" cap="none" dirty="0">
                          <a:solidFill>
                            <a:srgbClr val="000000"/>
                          </a:solidFill>
                          <a:effectLst/>
                          <a:latin typeface="Arial"/>
                          <a:ea typeface="Arial"/>
                          <a:cs typeface="Arial"/>
                          <a:sym typeface="Arial"/>
                        </a:rPr>
                        <a:t>0.017</a:t>
                      </a:r>
                      <a:endParaRPr lang="en-US"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916036820"/>
                  </a:ext>
                </a:extLst>
              </a:tr>
            </a:tbl>
          </a:graphicData>
        </a:graphic>
      </p:graphicFrame>
    </p:spTree>
    <p:extLst>
      <p:ext uri="{BB962C8B-B14F-4D97-AF65-F5344CB8AC3E}">
        <p14:creationId xmlns:p14="http://schemas.microsoft.com/office/powerpoint/2010/main" val="1957214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5" name="Google Shape;375;p3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
        <p:nvSpPr>
          <p:cNvPr id="3" name="Title 2">
            <a:extLst>
              <a:ext uri="{FF2B5EF4-FFF2-40B4-BE49-F238E27FC236}">
                <a16:creationId xmlns:a16="http://schemas.microsoft.com/office/drawing/2014/main" id="{53DB8E83-1C55-014B-B940-AE4D21A6ED6D}"/>
              </a:ext>
            </a:extLst>
          </p:cNvPr>
          <p:cNvSpPr txBox="1">
            <a:spLocks/>
          </p:cNvSpPr>
          <p:nvPr/>
        </p:nvSpPr>
        <p:spPr>
          <a:xfrm>
            <a:off x="557550" y="347671"/>
            <a:ext cx="6417732"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Credits:</a:t>
            </a:r>
          </a:p>
        </p:txBody>
      </p:sp>
      <p:sp>
        <p:nvSpPr>
          <p:cNvPr id="4" name="Google Shape;98;p15">
            <a:extLst>
              <a:ext uri="{FF2B5EF4-FFF2-40B4-BE49-F238E27FC236}">
                <a16:creationId xmlns:a16="http://schemas.microsoft.com/office/drawing/2014/main" id="{BA0DCA3E-58F2-6949-9FBE-048BD260B87A}"/>
              </a:ext>
            </a:extLst>
          </p:cNvPr>
          <p:cNvSpPr txBox="1">
            <a:spLocks/>
          </p:cNvSpPr>
          <p:nvPr/>
        </p:nvSpPr>
        <p:spPr>
          <a:xfrm>
            <a:off x="683414" y="977119"/>
            <a:ext cx="7903036" cy="34028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342900" indent="-342900">
              <a:lnSpc>
                <a:spcPct val="150000"/>
              </a:lnSpc>
              <a:spcBef>
                <a:spcPts val="0"/>
              </a:spcBef>
              <a:buClr>
                <a:schemeClr val="accent2">
                  <a:lumMod val="60000"/>
                  <a:lumOff val="40000"/>
                </a:schemeClr>
              </a:buClr>
              <a:buSzPct val="100000"/>
              <a:buFontTx/>
              <a:buChar char="◎"/>
            </a:pPr>
            <a:r>
              <a:rPr lang="en-US" sz="1400" dirty="0">
                <a:solidFill>
                  <a:schemeClr val="tx1"/>
                </a:solidFill>
                <a:latin typeface="+mj-lt"/>
              </a:rPr>
              <a:t>www.redfin.com</a:t>
            </a:r>
          </a:p>
          <a:p>
            <a:pPr marL="342900" lvl="0" indent="-342900">
              <a:lnSpc>
                <a:spcPct val="150000"/>
              </a:lnSpc>
              <a:spcBef>
                <a:spcPts val="0"/>
              </a:spcBef>
              <a:buClr>
                <a:srgbClr val="0053A3">
                  <a:lumMod val="60000"/>
                  <a:lumOff val="40000"/>
                </a:srgbClr>
              </a:buClr>
              <a:buSzTx/>
              <a:buFontTx/>
              <a:buChar char="◎"/>
            </a:pPr>
            <a:r>
              <a:rPr lang="en-US" sz="1400" dirty="0" err="1">
                <a:solidFill>
                  <a:schemeClr val="tx1"/>
                </a:solidFill>
                <a:latin typeface="+mj-lt"/>
                <a:cs typeface="Arial"/>
                <a:sym typeface="Arial"/>
              </a:rPr>
              <a:t>www.slidescarnival.com</a:t>
            </a:r>
            <a:endParaRPr lang="en-US" sz="1400" dirty="0">
              <a:solidFill>
                <a:schemeClr val="tx1"/>
              </a:solidFill>
              <a:latin typeface="+mj-lt"/>
              <a:cs typeface="Arial"/>
              <a:sym typeface="Arial"/>
            </a:endParaRPr>
          </a:p>
          <a:p>
            <a:pPr marL="342900" lvl="0" indent="-342900">
              <a:lnSpc>
                <a:spcPct val="150000"/>
              </a:lnSpc>
              <a:spcBef>
                <a:spcPts val="0"/>
              </a:spcBef>
              <a:buClr>
                <a:srgbClr val="0053A3">
                  <a:lumMod val="60000"/>
                  <a:lumOff val="40000"/>
                </a:srgbClr>
              </a:buClr>
              <a:buSzTx/>
              <a:buFontTx/>
              <a:buChar char="◎"/>
            </a:pPr>
            <a:r>
              <a:rPr lang="en-US" sz="1400" dirty="0">
                <a:solidFill>
                  <a:schemeClr val="tx1"/>
                </a:solidFill>
                <a:latin typeface="+mj-lt"/>
              </a:rPr>
              <a:t>https://en.wikipedia.org/wiki/Scikit-learn</a:t>
            </a:r>
          </a:p>
          <a:p>
            <a:pPr marL="342900" indent="-342900">
              <a:lnSpc>
                <a:spcPct val="150000"/>
              </a:lnSpc>
              <a:spcBef>
                <a:spcPts val="0"/>
              </a:spcBef>
              <a:buClr>
                <a:srgbClr val="0053A3">
                  <a:lumMod val="60000"/>
                  <a:lumOff val="40000"/>
                </a:srgbClr>
              </a:buClr>
              <a:buSzTx/>
              <a:buFontTx/>
              <a:buChar char="◎"/>
            </a:pPr>
            <a:r>
              <a:rPr lang="en-US" sz="1400" dirty="0">
                <a:solidFill>
                  <a:schemeClr val="tx1"/>
                </a:solidFill>
              </a:rPr>
              <a:t>https://</a:t>
            </a:r>
            <a:r>
              <a:rPr lang="en-US" sz="1400" dirty="0" err="1">
                <a:solidFill>
                  <a:schemeClr val="tx1"/>
                </a:solidFill>
              </a:rPr>
              <a:t>medium.com</a:t>
            </a:r>
            <a:r>
              <a:rPr lang="en-US" sz="1400" dirty="0">
                <a:solidFill>
                  <a:schemeClr val="tx1"/>
                </a:solidFill>
              </a:rPr>
              <a:t>/cs-note/web-crawling-by-using-selenium-python-3-4fff0bdb4c65 </a:t>
            </a:r>
            <a:endParaRPr lang="en-US" sz="1400" dirty="0">
              <a:solidFill>
                <a:schemeClr val="tx1"/>
              </a:solidFill>
              <a:latin typeface="+mj-lt"/>
            </a:endParaRPr>
          </a:p>
          <a:p>
            <a:pPr marL="342900" lvl="0" indent="-342900">
              <a:lnSpc>
                <a:spcPct val="150000"/>
              </a:lnSpc>
              <a:spcBef>
                <a:spcPts val="0"/>
              </a:spcBef>
              <a:buClr>
                <a:srgbClr val="0053A3">
                  <a:lumMod val="60000"/>
                  <a:lumOff val="40000"/>
                </a:srgbClr>
              </a:buClr>
              <a:buSzTx/>
              <a:buFontTx/>
              <a:buChar char="◎"/>
            </a:pPr>
            <a:r>
              <a:rPr lang="en-US" sz="1400" dirty="0">
                <a:solidFill>
                  <a:schemeClr val="tx1"/>
                </a:solidFill>
                <a:latin typeface="+mj-lt"/>
              </a:rPr>
              <a:t>https://missionlocal.org/san-francisco-restaurant-health-inspections/</a:t>
            </a:r>
          </a:p>
          <a:p>
            <a:pPr marL="342900" lvl="0" indent="-342900">
              <a:lnSpc>
                <a:spcPct val="150000"/>
              </a:lnSpc>
              <a:spcBef>
                <a:spcPts val="0"/>
              </a:spcBef>
              <a:buClr>
                <a:srgbClr val="0053A3">
                  <a:lumMod val="60000"/>
                  <a:lumOff val="40000"/>
                </a:srgbClr>
              </a:buClr>
              <a:buSzTx/>
              <a:buFontTx/>
              <a:buChar char="◎"/>
            </a:pPr>
            <a:r>
              <a:rPr lang="en-US" sz="1400" dirty="0">
                <a:solidFill>
                  <a:schemeClr val="tx1"/>
                </a:solidFill>
                <a:latin typeface="+mj-lt"/>
              </a:rPr>
              <a:t>https://therealdeal.com/tristate/2020/04/01/greenwich-mansion-with-loads-of-privacy-seeks-10m/</a:t>
            </a:r>
          </a:p>
          <a:p>
            <a:pPr marL="342900" lvl="0" indent="-342900">
              <a:lnSpc>
                <a:spcPct val="150000"/>
              </a:lnSpc>
              <a:spcBef>
                <a:spcPts val="0"/>
              </a:spcBef>
              <a:buClr>
                <a:srgbClr val="0053A3">
                  <a:lumMod val="60000"/>
                  <a:lumOff val="40000"/>
                </a:srgbClr>
              </a:buClr>
              <a:buSzTx/>
              <a:buFontTx/>
              <a:buChar char="◎"/>
            </a:pPr>
            <a:endParaRPr lang="en-US" sz="1400" dirty="0">
              <a:solidFill>
                <a:schemeClr val="tx1"/>
              </a:solidFill>
              <a:latin typeface="+mj-lt"/>
            </a:endParaRPr>
          </a:p>
          <a:p>
            <a:pPr marL="342900" indent="-342900">
              <a:spcBef>
                <a:spcPts val="0"/>
              </a:spcBef>
              <a:buFontTx/>
              <a:buChar char="◎"/>
            </a:pPr>
            <a:endParaRPr lang="en-US" sz="1400" dirty="0">
              <a:solidFill>
                <a:srgbClr val="0070C0"/>
              </a:solidFill>
            </a:endParaRPr>
          </a:p>
          <a:p>
            <a:pPr marL="342900" indent="-342900">
              <a:spcBef>
                <a:spcPts val="0"/>
              </a:spcBef>
              <a:buFontTx/>
              <a:buChar char="◎"/>
            </a:pPr>
            <a:endParaRPr lang="en-US" sz="1400" dirty="0">
              <a:solidFill>
                <a:srgbClr val="0070C0"/>
              </a:solidFill>
            </a:endParaRPr>
          </a:p>
        </p:txBody>
      </p:sp>
    </p:spTree>
    <p:extLst>
      <p:ext uri="{BB962C8B-B14F-4D97-AF65-F5344CB8AC3E}">
        <p14:creationId xmlns:p14="http://schemas.microsoft.com/office/powerpoint/2010/main" val="3924240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
        <p:nvSpPr>
          <p:cNvPr id="3" name="Title 2">
            <a:extLst>
              <a:ext uri="{FF2B5EF4-FFF2-40B4-BE49-F238E27FC236}">
                <a16:creationId xmlns:a16="http://schemas.microsoft.com/office/drawing/2014/main" id="{0DFFD985-25EE-CD49-8422-BDD86F25F42B}"/>
              </a:ext>
            </a:extLst>
          </p:cNvPr>
          <p:cNvSpPr>
            <a:spLocks noGrp="1"/>
          </p:cNvSpPr>
          <p:nvPr>
            <p:ph type="title"/>
          </p:nvPr>
        </p:nvSpPr>
        <p:spPr>
          <a:xfrm>
            <a:off x="698685" y="349814"/>
            <a:ext cx="7459353" cy="702600"/>
          </a:xfrm>
        </p:spPr>
        <p:txBody>
          <a:bodyPr/>
          <a:lstStyle/>
          <a:p>
            <a:r>
              <a:rPr lang="en-US" sz="3200" b="1" dirty="0"/>
              <a:t>Motivation:</a:t>
            </a:r>
          </a:p>
        </p:txBody>
      </p:sp>
      <p:sp>
        <p:nvSpPr>
          <p:cNvPr id="10" name="Google Shape;98;p15">
            <a:extLst>
              <a:ext uri="{FF2B5EF4-FFF2-40B4-BE49-F238E27FC236}">
                <a16:creationId xmlns:a16="http://schemas.microsoft.com/office/drawing/2014/main" id="{FE8E6667-E3AB-3745-842C-2F05EF61D3CB}"/>
              </a:ext>
            </a:extLst>
          </p:cNvPr>
          <p:cNvSpPr txBox="1">
            <a:spLocks/>
          </p:cNvSpPr>
          <p:nvPr/>
        </p:nvSpPr>
        <p:spPr>
          <a:xfrm>
            <a:off x="698685" y="943589"/>
            <a:ext cx="7459353" cy="20761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spcBef>
                <a:spcPts val="0"/>
              </a:spcBef>
              <a:buNone/>
            </a:pPr>
            <a:r>
              <a:rPr lang="en-US" sz="2800" dirty="0"/>
              <a:t>San Francisco has attracted talents all over the United States. Some may come and go, but there are many that love the city enough to consider buying a house and staying long-term. </a:t>
            </a:r>
          </a:p>
        </p:txBody>
      </p:sp>
      <p:sp>
        <p:nvSpPr>
          <p:cNvPr id="12" name="Google Shape;98;p15">
            <a:extLst>
              <a:ext uri="{FF2B5EF4-FFF2-40B4-BE49-F238E27FC236}">
                <a16:creationId xmlns:a16="http://schemas.microsoft.com/office/drawing/2014/main" id="{E3AF0BF7-F911-C749-96D5-0D3D8584669D}"/>
              </a:ext>
            </a:extLst>
          </p:cNvPr>
          <p:cNvSpPr txBox="1">
            <a:spLocks/>
          </p:cNvSpPr>
          <p:nvPr/>
        </p:nvSpPr>
        <p:spPr>
          <a:xfrm>
            <a:off x="985962" y="2951706"/>
            <a:ext cx="6384898" cy="17272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342900" indent="-342900">
              <a:spcBef>
                <a:spcPts val="0"/>
              </a:spcBef>
              <a:buClr>
                <a:schemeClr val="accent2">
                  <a:lumMod val="60000"/>
                  <a:lumOff val="40000"/>
                </a:schemeClr>
              </a:buClr>
              <a:buFont typeface="Source Sans Pro" panose="020B0503030403020204" pitchFamily="34" charset="0"/>
              <a:buChar char="◎"/>
            </a:pPr>
            <a:r>
              <a:rPr lang="en-US" sz="2400" dirty="0">
                <a:solidFill>
                  <a:schemeClr val="bg2">
                    <a:lumMod val="20000"/>
                    <a:lumOff val="80000"/>
                  </a:schemeClr>
                </a:solidFill>
              </a:rPr>
              <a:t>Is this a good time to buy a house?</a:t>
            </a:r>
          </a:p>
          <a:p>
            <a:pPr marL="342900" indent="-342900">
              <a:spcBef>
                <a:spcPts val="0"/>
              </a:spcBef>
              <a:buClr>
                <a:schemeClr val="accent2">
                  <a:lumMod val="60000"/>
                  <a:lumOff val="40000"/>
                </a:schemeClr>
              </a:buClr>
            </a:pPr>
            <a:r>
              <a:rPr lang="en-US" sz="2400" dirty="0">
                <a:solidFill>
                  <a:schemeClr val="bg2">
                    <a:lumMod val="20000"/>
                    <a:lumOff val="80000"/>
                  </a:schemeClr>
                </a:solidFill>
              </a:rPr>
              <a:t>What type of property could we afford?</a:t>
            </a:r>
          </a:p>
          <a:p>
            <a:pPr marL="342900" indent="-342900">
              <a:spcBef>
                <a:spcPts val="0"/>
              </a:spcBef>
              <a:buClr>
                <a:schemeClr val="accent2">
                  <a:lumMod val="60000"/>
                  <a:lumOff val="40000"/>
                </a:schemeClr>
              </a:buClr>
            </a:pPr>
            <a:r>
              <a:rPr lang="en-US" sz="2400" dirty="0">
                <a:solidFill>
                  <a:schemeClr val="bg2">
                    <a:lumMod val="20000"/>
                    <a:lumOff val="80000"/>
                  </a:schemeClr>
                </a:solidFill>
              </a:rPr>
              <a:t>Which neighborhood is the most affordable?</a:t>
            </a:r>
          </a:p>
          <a:p>
            <a:pPr marL="342900" indent="-342900">
              <a:spcBef>
                <a:spcPts val="0"/>
              </a:spcBef>
              <a:buClr>
                <a:schemeClr val="accent2">
                  <a:lumMod val="60000"/>
                  <a:lumOff val="40000"/>
                </a:schemeClr>
              </a:buClr>
            </a:pPr>
            <a:r>
              <a:rPr lang="en-US" sz="2400" dirty="0">
                <a:solidFill>
                  <a:schemeClr val="bg2">
                    <a:lumMod val="20000"/>
                    <a:lumOff val="80000"/>
                  </a:schemeClr>
                </a:solidFill>
              </a:rPr>
              <a:t>What price should we offer?</a:t>
            </a:r>
          </a:p>
          <a:p>
            <a:pPr marL="0" indent="0">
              <a:spcBef>
                <a:spcPts val="0"/>
              </a:spcBef>
              <a:buNone/>
            </a:pPr>
            <a:r>
              <a:rPr lang="en-US" sz="2400" dirty="0">
                <a:solidFill>
                  <a:schemeClr val="bg2">
                    <a:lumMod val="20000"/>
                    <a:lumOff val="80000"/>
                  </a:schemeClr>
                </a:solidFill>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
        <p:nvSpPr>
          <p:cNvPr id="3" name="Title 2">
            <a:extLst>
              <a:ext uri="{FF2B5EF4-FFF2-40B4-BE49-F238E27FC236}">
                <a16:creationId xmlns:a16="http://schemas.microsoft.com/office/drawing/2014/main" id="{0DFFD985-25EE-CD49-8422-BDD86F25F42B}"/>
              </a:ext>
            </a:extLst>
          </p:cNvPr>
          <p:cNvSpPr>
            <a:spLocks noGrp="1"/>
          </p:cNvSpPr>
          <p:nvPr>
            <p:ph type="title"/>
          </p:nvPr>
        </p:nvSpPr>
        <p:spPr>
          <a:xfrm>
            <a:off x="698685" y="349814"/>
            <a:ext cx="7459353" cy="702600"/>
          </a:xfrm>
        </p:spPr>
        <p:txBody>
          <a:bodyPr/>
          <a:lstStyle/>
          <a:p>
            <a:r>
              <a:rPr lang="en-US" sz="3200" b="1" dirty="0"/>
              <a:t>Motivation:</a:t>
            </a:r>
          </a:p>
        </p:txBody>
      </p:sp>
      <p:sp>
        <p:nvSpPr>
          <p:cNvPr id="10" name="Google Shape;98;p15">
            <a:extLst>
              <a:ext uri="{FF2B5EF4-FFF2-40B4-BE49-F238E27FC236}">
                <a16:creationId xmlns:a16="http://schemas.microsoft.com/office/drawing/2014/main" id="{FE8E6667-E3AB-3745-842C-2F05EF61D3CB}"/>
              </a:ext>
            </a:extLst>
          </p:cNvPr>
          <p:cNvSpPr txBox="1">
            <a:spLocks/>
          </p:cNvSpPr>
          <p:nvPr/>
        </p:nvSpPr>
        <p:spPr>
          <a:xfrm>
            <a:off x="698685" y="943589"/>
            <a:ext cx="7459353" cy="20761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spcBef>
                <a:spcPts val="0"/>
              </a:spcBef>
              <a:buNone/>
            </a:pPr>
            <a:r>
              <a:rPr lang="en-US" sz="2800" dirty="0">
                <a:solidFill>
                  <a:schemeClr val="tx1">
                    <a:lumMod val="10000"/>
                    <a:lumOff val="90000"/>
                  </a:schemeClr>
                </a:solidFill>
              </a:rPr>
              <a:t>San Francisco has attracted talents all over the United States. Some may come and go, but there are many that love the city enough to consider buying a house and staying long-term. </a:t>
            </a:r>
          </a:p>
        </p:txBody>
      </p:sp>
      <p:sp>
        <p:nvSpPr>
          <p:cNvPr id="12" name="Google Shape;98;p15">
            <a:extLst>
              <a:ext uri="{FF2B5EF4-FFF2-40B4-BE49-F238E27FC236}">
                <a16:creationId xmlns:a16="http://schemas.microsoft.com/office/drawing/2014/main" id="{E3AF0BF7-F911-C749-96D5-0D3D8584669D}"/>
              </a:ext>
            </a:extLst>
          </p:cNvPr>
          <p:cNvSpPr txBox="1">
            <a:spLocks/>
          </p:cNvSpPr>
          <p:nvPr/>
        </p:nvSpPr>
        <p:spPr>
          <a:xfrm>
            <a:off x="985962" y="2951706"/>
            <a:ext cx="6384898" cy="17272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342900" indent="-342900">
              <a:spcBef>
                <a:spcPts val="0"/>
              </a:spcBef>
              <a:buClr>
                <a:schemeClr val="accent2">
                  <a:lumMod val="60000"/>
                  <a:lumOff val="40000"/>
                </a:schemeClr>
              </a:buClr>
              <a:buFont typeface="Source Sans Pro" panose="020B0503030403020204" pitchFamily="34" charset="0"/>
              <a:buChar char="◎"/>
            </a:pPr>
            <a:r>
              <a:rPr lang="en-US" sz="2400" dirty="0"/>
              <a:t>Is this a good time to buy a house?</a:t>
            </a:r>
          </a:p>
          <a:p>
            <a:pPr marL="342900" indent="-342900">
              <a:spcBef>
                <a:spcPts val="0"/>
              </a:spcBef>
              <a:buClr>
                <a:schemeClr val="accent2">
                  <a:lumMod val="60000"/>
                  <a:lumOff val="40000"/>
                </a:schemeClr>
              </a:buClr>
            </a:pPr>
            <a:r>
              <a:rPr lang="en-US" sz="2400" dirty="0"/>
              <a:t>What type of property could we afford?</a:t>
            </a:r>
          </a:p>
          <a:p>
            <a:pPr marL="342900" indent="-342900">
              <a:spcBef>
                <a:spcPts val="0"/>
              </a:spcBef>
              <a:buClr>
                <a:schemeClr val="accent2">
                  <a:lumMod val="60000"/>
                  <a:lumOff val="40000"/>
                </a:schemeClr>
              </a:buClr>
            </a:pPr>
            <a:r>
              <a:rPr lang="en-US" sz="2400" dirty="0"/>
              <a:t>Which neighborhood is the most affordable?</a:t>
            </a:r>
          </a:p>
          <a:p>
            <a:pPr marL="342900" indent="-342900">
              <a:spcBef>
                <a:spcPts val="0"/>
              </a:spcBef>
              <a:buClr>
                <a:schemeClr val="accent2">
                  <a:lumMod val="60000"/>
                  <a:lumOff val="40000"/>
                </a:schemeClr>
              </a:buClr>
            </a:pPr>
            <a:r>
              <a:rPr lang="en-US" sz="2400" dirty="0"/>
              <a:t>What price should we offer?</a:t>
            </a:r>
          </a:p>
          <a:p>
            <a:pPr marL="0" indent="0">
              <a:spcBef>
                <a:spcPts val="0"/>
              </a:spcBef>
              <a:buNone/>
            </a:pPr>
            <a:r>
              <a:rPr lang="en-US" sz="2400" dirty="0"/>
              <a:t> </a:t>
            </a:r>
          </a:p>
        </p:txBody>
      </p:sp>
    </p:spTree>
    <p:extLst>
      <p:ext uri="{BB962C8B-B14F-4D97-AF65-F5344CB8AC3E}">
        <p14:creationId xmlns:p14="http://schemas.microsoft.com/office/powerpoint/2010/main" val="1595977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92" name="Google Shape;92;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
        <p:nvSpPr>
          <p:cNvPr id="4" name="Title 2">
            <a:extLst>
              <a:ext uri="{FF2B5EF4-FFF2-40B4-BE49-F238E27FC236}">
                <a16:creationId xmlns:a16="http://schemas.microsoft.com/office/drawing/2014/main" id="{6C9508E5-6A8F-4E42-8377-1922FE6EC2C1}"/>
              </a:ext>
            </a:extLst>
          </p:cNvPr>
          <p:cNvSpPr txBox="1">
            <a:spLocks/>
          </p:cNvSpPr>
          <p:nvPr/>
        </p:nvSpPr>
        <p:spPr>
          <a:xfrm>
            <a:off x="821849" y="484725"/>
            <a:ext cx="6417732"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Method:</a:t>
            </a:r>
          </a:p>
        </p:txBody>
      </p:sp>
      <p:pic>
        <p:nvPicPr>
          <p:cNvPr id="5" name="Picture 4" descr="Text, logo&#10;&#10;Description automatically generated">
            <a:extLst>
              <a:ext uri="{FF2B5EF4-FFF2-40B4-BE49-F238E27FC236}">
                <a16:creationId xmlns:a16="http://schemas.microsoft.com/office/drawing/2014/main" id="{975171B7-65C5-F249-8B6B-6D9E44572A18}"/>
              </a:ext>
            </a:extLst>
          </p:cNvPr>
          <p:cNvPicPr>
            <a:picLocks noChangeAspect="1"/>
          </p:cNvPicPr>
          <p:nvPr/>
        </p:nvPicPr>
        <p:blipFill>
          <a:blip r:embed="rId4"/>
          <a:stretch>
            <a:fillRect/>
          </a:stretch>
        </p:blipFill>
        <p:spPr>
          <a:xfrm>
            <a:off x="5217058" y="3161121"/>
            <a:ext cx="1524000" cy="1524000"/>
          </a:xfrm>
          <a:prstGeom prst="rect">
            <a:avLst/>
          </a:prstGeom>
        </p:spPr>
      </p:pic>
      <p:pic>
        <p:nvPicPr>
          <p:cNvPr id="7" name="Picture 6" descr="Logo, icon&#10;&#10;Description automatically generated">
            <a:extLst>
              <a:ext uri="{FF2B5EF4-FFF2-40B4-BE49-F238E27FC236}">
                <a16:creationId xmlns:a16="http://schemas.microsoft.com/office/drawing/2014/main" id="{199BA5B2-7569-6B47-9E72-7B3BDC3A17D6}"/>
              </a:ext>
            </a:extLst>
          </p:cNvPr>
          <p:cNvPicPr>
            <a:picLocks noChangeAspect="1"/>
          </p:cNvPicPr>
          <p:nvPr/>
        </p:nvPicPr>
        <p:blipFill>
          <a:blip r:embed="rId5"/>
          <a:stretch>
            <a:fillRect/>
          </a:stretch>
        </p:blipFill>
        <p:spPr>
          <a:xfrm>
            <a:off x="1336144" y="1195874"/>
            <a:ext cx="2540000" cy="1427480"/>
          </a:xfrm>
          <a:prstGeom prst="rect">
            <a:avLst/>
          </a:prstGeom>
        </p:spPr>
      </p:pic>
      <p:pic>
        <p:nvPicPr>
          <p:cNvPr id="11" name="Picture 10" descr="A picture containing circle&#10;&#10;Description automatically generated">
            <a:extLst>
              <a:ext uri="{FF2B5EF4-FFF2-40B4-BE49-F238E27FC236}">
                <a16:creationId xmlns:a16="http://schemas.microsoft.com/office/drawing/2014/main" id="{668ABE34-9495-184C-8976-88971067EAF1}"/>
              </a:ext>
            </a:extLst>
          </p:cNvPr>
          <p:cNvPicPr>
            <a:picLocks noChangeAspect="1"/>
          </p:cNvPicPr>
          <p:nvPr/>
        </p:nvPicPr>
        <p:blipFill>
          <a:blip r:embed="rId6"/>
          <a:stretch>
            <a:fillRect/>
          </a:stretch>
        </p:blipFill>
        <p:spPr>
          <a:xfrm>
            <a:off x="1336144" y="3334982"/>
            <a:ext cx="2194560" cy="1181862"/>
          </a:xfrm>
          <a:prstGeom prst="rect">
            <a:avLst/>
          </a:prstGeom>
        </p:spPr>
      </p:pic>
      <p:pic>
        <p:nvPicPr>
          <p:cNvPr id="13" name="Picture 12" descr="Icon&#10;&#10;Description automatically generated">
            <a:extLst>
              <a:ext uri="{FF2B5EF4-FFF2-40B4-BE49-F238E27FC236}">
                <a16:creationId xmlns:a16="http://schemas.microsoft.com/office/drawing/2014/main" id="{00FF0291-CFA9-4649-BA6F-8081A131289C}"/>
              </a:ext>
            </a:extLst>
          </p:cNvPr>
          <p:cNvPicPr>
            <a:picLocks noChangeAspect="1"/>
          </p:cNvPicPr>
          <p:nvPr/>
        </p:nvPicPr>
        <p:blipFill>
          <a:blip r:embed="rId7"/>
          <a:stretch>
            <a:fillRect/>
          </a:stretch>
        </p:blipFill>
        <p:spPr>
          <a:xfrm>
            <a:off x="5217058" y="1007285"/>
            <a:ext cx="1463040" cy="1463040"/>
          </a:xfrm>
          <a:prstGeom prst="rect">
            <a:avLst/>
          </a:prstGeom>
        </p:spPr>
      </p:pic>
      <p:sp>
        <p:nvSpPr>
          <p:cNvPr id="14" name="Right Arrow 13">
            <a:extLst>
              <a:ext uri="{FF2B5EF4-FFF2-40B4-BE49-F238E27FC236}">
                <a16:creationId xmlns:a16="http://schemas.microsoft.com/office/drawing/2014/main" id="{E9EAF0C9-8490-144F-AD06-630504A34DA3}"/>
              </a:ext>
            </a:extLst>
          </p:cNvPr>
          <p:cNvSpPr/>
          <p:nvPr/>
        </p:nvSpPr>
        <p:spPr>
          <a:xfrm>
            <a:off x="3913632" y="1691803"/>
            <a:ext cx="457200" cy="484632"/>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EE258A8E-8F99-0741-89B6-3A5E94A4FBF7}"/>
              </a:ext>
            </a:extLst>
          </p:cNvPr>
          <p:cNvSpPr/>
          <p:nvPr/>
        </p:nvSpPr>
        <p:spPr>
          <a:xfrm rot="5400000">
            <a:off x="5750458" y="2578827"/>
            <a:ext cx="457200" cy="484632"/>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8AEB4E96-04D7-EB40-B9AA-E36D0CFE8ED5}"/>
              </a:ext>
            </a:extLst>
          </p:cNvPr>
          <p:cNvSpPr/>
          <p:nvPr/>
        </p:nvSpPr>
        <p:spPr>
          <a:xfrm rot="10800000">
            <a:off x="4105656" y="3683597"/>
            <a:ext cx="457200" cy="484632"/>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9" name="Title 2">
            <a:extLst>
              <a:ext uri="{FF2B5EF4-FFF2-40B4-BE49-F238E27FC236}">
                <a16:creationId xmlns:a16="http://schemas.microsoft.com/office/drawing/2014/main" id="{07EBAB6A-B18D-5F4A-BA25-4E4C213FCBEE}"/>
              </a:ext>
            </a:extLst>
          </p:cNvPr>
          <p:cNvSpPr txBox="1">
            <a:spLocks/>
          </p:cNvSpPr>
          <p:nvPr/>
        </p:nvSpPr>
        <p:spPr>
          <a:xfrm>
            <a:off x="756059" y="217216"/>
            <a:ext cx="7270499"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Price stabilized in the past year</a:t>
            </a:r>
          </a:p>
        </p:txBody>
      </p:sp>
      <p:pic>
        <p:nvPicPr>
          <p:cNvPr id="7" name="Graphic 6">
            <a:extLst>
              <a:ext uri="{FF2B5EF4-FFF2-40B4-BE49-F238E27FC236}">
                <a16:creationId xmlns:a16="http://schemas.microsoft.com/office/drawing/2014/main" id="{8B5B9FFA-D7B4-674A-A166-30A8AD383DA3}"/>
              </a:ext>
            </a:extLst>
          </p:cNvPr>
          <p:cNvPicPr>
            <a:picLocks/>
          </p:cNvPicPr>
          <p:nvPr/>
        </p:nvPicPr>
        <p:blipFill>
          <a:blip r:embed="rId3">
            <a:extLst>
              <a:ext uri="{96DAC541-7B7A-43D3-8B79-37D633B846F1}">
                <asvg:svgBlip xmlns:asvg="http://schemas.microsoft.com/office/drawing/2016/SVG/main" r:embed="rId4"/>
              </a:ext>
            </a:extLst>
          </a:blip>
          <a:stretch>
            <a:fillRect/>
          </a:stretch>
        </p:blipFill>
        <p:spPr>
          <a:xfrm>
            <a:off x="1790348" y="573932"/>
            <a:ext cx="5029200" cy="43891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
        <p:nvSpPr>
          <p:cNvPr id="9" name="Title 2">
            <a:extLst>
              <a:ext uri="{FF2B5EF4-FFF2-40B4-BE49-F238E27FC236}">
                <a16:creationId xmlns:a16="http://schemas.microsoft.com/office/drawing/2014/main" id="{07EBAB6A-B18D-5F4A-BA25-4E4C213FCBEE}"/>
              </a:ext>
            </a:extLst>
          </p:cNvPr>
          <p:cNvSpPr txBox="1">
            <a:spLocks/>
          </p:cNvSpPr>
          <p:nvPr/>
        </p:nvSpPr>
        <p:spPr>
          <a:xfrm>
            <a:off x="569994" y="314496"/>
            <a:ext cx="7659606"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Size of a property really matters</a:t>
            </a:r>
          </a:p>
        </p:txBody>
      </p:sp>
      <p:pic>
        <p:nvPicPr>
          <p:cNvPr id="12" name="Picture 11" descr="A picture containing grass, sky, outdoor, field&#10;&#10;Description automatically generated">
            <a:extLst>
              <a:ext uri="{FF2B5EF4-FFF2-40B4-BE49-F238E27FC236}">
                <a16:creationId xmlns:a16="http://schemas.microsoft.com/office/drawing/2014/main" id="{315B4B22-E6B4-874F-A0D3-D4CA8216B838}"/>
              </a:ext>
            </a:extLst>
          </p:cNvPr>
          <p:cNvPicPr>
            <a:picLocks noChangeAspect="1"/>
          </p:cNvPicPr>
          <p:nvPr/>
        </p:nvPicPr>
        <p:blipFill rotWithShape="1">
          <a:blip r:embed="rId3"/>
          <a:srcRect t="-2" b="16311"/>
          <a:stretch/>
        </p:blipFill>
        <p:spPr>
          <a:xfrm>
            <a:off x="569994" y="1658040"/>
            <a:ext cx="4139692" cy="2151473"/>
          </a:xfrm>
          <a:prstGeom prst="rect">
            <a:avLst/>
          </a:prstGeom>
        </p:spPr>
      </p:pic>
      <p:grpSp>
        <p:nvGrpSpPr>
          <p:cNvPr id="2" name="Group 1">
            <a:extLst>
              <a:ext uri="{FF2B5EF4-FFF2-40B4-BE49-F238E27FC236}">
                <a16:creationId xmlns:a16="http://schemas.microsoft.com/office/drawing/2014/main" id="{FC1640ED-7537-2544-AB3F-9B29DC694239}"/>
              </a:ext>
            </a:extLst>
          </p:cNvPr>
          <p:cNvGrpSpPr/>
          <p:nvPr/>
        </p:nvGrpSpPr>
        <p:grpSpPr>
          <a:xfrm>
            <a:off x="4728556" y="1325600"/>
            <a:ext cx="4224528" cy="2816352"/>
            <a:chOff x="4728556" y="1325600"/>
            <a:chExt cx="4224528" cy="2816352"/>
          </a:xfrm>
        </p:grpSpPr>
        <p:pic>
          <p:nvPicPr>
            <p:cNvPr id="16" name="Graphic 15">
              <a:extLst>
                <a:ext uri="{FF2B5EF4-FFF2-40B4-BE49-F238E27FC236}">
                  <a16:creationId xmlns:a16="http://schemas.microsoft.com/office/drawing/2014/main" id="{58FCE2FE-122B-1E48-9EA9-7E2820A8444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28556" y="1325600"/>
              <a:ext cx="4224528" cy="2816352"/>
            </a:xfrm>
            <a:prstGeom prst="rect">
              <a:avLst/>
            </a:prstGeom>
          </p:spPr>
        </p:pic>
        <p:sp>
          <p:nvSpPr>
            <p:cNvPr id="19" name="Oval 18">
              <a:extLst>
                <a:ext uri="{FF2B5EF4-FFF2-40B4-BE49-F238E27FC236}">
                  <a16:creationId xmlns:a16="http://schemas.microsoft.com/office/drawing/2014/main" id="{5AE1ABD6-0AB9-F147-8BAB-052555F553C6}"/>
                </a:ext>
              </a:extLst>
            </p:cNvPr>
            <p:cNvSpPr>
              <a:spLocks noChangeAspect="1"/>
            </p:cNvSpPr>
            <p:nvPr/>
          </p:nvSpPr>
          <p:spPr>
            <a:xfrm>
              <a:off x="6503789" y="1596048"/>
              <a:ext cx="540024" cy="49294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79148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9" name="Title 2">
            <a:extLst>
              <a:ext uri="{FF2B5EF4-FFF2-40B4-BE49-F238E27FC236}">
                <a16:creationId xmlns:a16="http://schemas.microsoft.com/office/drawing/2014/main" id="{07EBAB6A-B18D-5F4A-BA25-4E4C213FCBEE}"/>
              </a:ext>
            </a:extLst>
          </p:cNvPr>
          <p:cNvSpPr txBox="1">
            <a:spLocks/>
          </p:cNvSpPr>
          <p:nvPr/>
        </p:nvSpPr>
        <p:spPr>
          <a:xfrm>
            <a:off x="595050" y="273005"/>
            <a:ext cx="8083684" cy="111804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200" b="1" dirty="0"/>
              <a:t>Some areas are more affordable than the others</a:t>
            </a:r>
          </a:p>
        </p:txBody>
      </p:sp>
      <p:pic>
        <p:nvPicPr>
          <p:cNvPr id="23" name="Picture 22" descr="Map&#10;&#10;Description automatically generated">
            <a:extLst>
              <a:ext uri="{FF2B5EF4-FFF2-40B4-BE49-F238E27FC236}">
                <a16:creationId xmlns:a16="http://schemas.microsoft.com/office/drawing/2014/main" id="{3969D868-05DB-6048-ACCB-FF33226DD27C}"/>
              </a:ext>
            </a:extLst>
          </p:cNvPr>
          <p:cNvPicPr>
            <a:picLocks noChangeAspect="1"/>
          </p:cNvPicPr>
          <p:nvPr/>
        </p:nvPicPr>
        <p:blipFill rotWithShape="1">
          <a:blip r:embed="rId3"/>
          <a:srcRect l="4662" t="14390" r="20407" b="466"/>
          <a:stretch/>
        </p:blipFill>
        <p:spPr>
          <a:xfrm>
            <a:off x="4658842" y="1375247"/>
            <a:ext cx="3846463" cy="3119958"/>
          </a:xfrm>
          <a:prstGeom prst="rect">
            <a:avLst/>
          </a:prstGeom>
        </p:spPr>
      </p:pic>
      <p:sp>
        <p:nvSpPr>
          <p:cNvPr id="25" name="Frame 24">
            <a:extLst>
              <a:ext uri="{FF2B5EF4-FFF2-40B4-BE49-F238E27FC236}">
                <a16:creationId xmlns:a16="http://schemas.microsoft.com/office/drawing/2014/main" id="{340A6DD4-ACE5-714A-9BFA-42440F25ECB1}"/>
              </a:ext>
            </a:extLst>
          </p:cNvPr>
          <p:cNvSpPr/>
          <p:nvPr/>
        </p:nvSpPr>
        <p:spPr>
          <a:xfrm>
            <a:off x="7342436" y="3593155"/>
            <a:ext cx="731520" cy="457200"/>
          </a:xfrm>
          <a:prstGeom prst="frame">
            <a:avLst/>
          </a:prstGeom>
          <a:solidFill>
            <a:srgbClr val="FF000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4" name="Group 3">
            <a:extLst>
              <a:ext uri="{FF2B5EF4-FFF2-40B4-BE49-F238E27FC236}">
                <a16:creationId xmlns:a16="http://schemas.microsoft.com/office/drawing/2014/main" id="{43C09C69-FC9E-5B45-BC6B-1BDFAE96C3B2}"/>
              </a:ext>
            </a:extLst>
          </p:cNvPr>
          <p:cNvGrpSpPr/>
          <p:nvPr/>
        </p:nvGrpSpPr>
        <p:grpSpPr>
          <a:xfrm>
            <a:off x="465266" y="1126364"/>
            <a:ext cx="4169664" cy="3648456"/>
            <a:chOff x="465266" y="1126364"/>
            <a:chExt cx="4169664" cy="3648456"/>
          </a:xfrm>
        </p:grpSpPr>
        <p:pic>
          <p:nvPicPr>
            <p:cNvPr id="3" name="Graphic 2">
              <a:extLst>
                <a:ext uri="{FF2B5EF4-FFF2-40B4-BE49-F238E27FC236}">
                  <a16:creationId xmlns:a16="http://schemas.microsoft.com/office/drawing/2014/main" id="{E745E8E3-6939-9444-8B4B-58801ADE57F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5266" y="1126364"/>
              <a:ext cx="4169664" cy="3648456"/>
            </a:xfrm>
            <a:prstGeom prst="rect">
              <a:avLst/>
            </a:prstGeom>
          </p:spPr>
        </p:pic>
        <p:sp>
          <p:nvSpPr>
            <p:cNvPr id="21" name="TextBox 20">
              <a:extLst>
                <a:ext uri="{FF2B5EF4-FFF2-40B4-BE49-F238E27FC236}">
                  <a16:creationId xmlns:a16="http://schemas.microsoft.com/office/drawing/2014/main" id="{11214F89-E82D-1B48-96F7-5FE66A231270}"/>
                </a:ext>
              </a:extLst>
            </p:cNvPr>
            <p:cNvSpPr txBox="1"/>
            <p:nvPr/>
          </p:nvSpPr>
          <p:spPr>
            <a:xfrm>
              <a:off x="3261360" y="3999683"/>
              <a:ext cx="572593" cy="307777"/>
            </a:xfrm>
            <a:prstGeom prst="rect">
              <a:avLst/>
            </a:prstGeom>
            <a:noFill/>
          </p:spPr>
          <p:txBody>
            <a:bodyPr wrap="none" rtlCol="0">
              <a:spAutoFit/>
            </a:bodyPr>
            <a:lstStyle/>
            <a:p>
              <a:r>
                <a:rPr lang="en-US" dirty="0">
                  <a:solidFill>
                    <a:srgbClr val="FF0000"/>
                  </a:solidFill>
                </a:rPr>
                <a:t>949k</a:t>
              </a:r>
            </a:p>
          </p:txBody>
        </p:sp>
      </p:grpSp>
    </p:spTree>
    <p:extLst>
      <p:ext uri="{BB962C8B-B14F-4D97-AF65-F5344CB8AC3E}">
        <p14:creationId xmlns:p14="http://schemas.microsoft.com/office/powerpoint/2010/main" val="2858620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
        <p:nvSpPr>
          <p:cNvPr id="9" name="Title 2">
            <a:extLst>
              <a:ext uri="{FF2B5EF4-FFF2-40B4-BE49-F238E27FC236}">
                <a16:creationId xmlns:a16="http://schemas.microsoft.com/office/drawing/2014/main" id="{07EBAB6A-B18D-5F4A-BA25-4E4C213FCBEE}"/>
              </a:ext>
            </a:extLst>
          </p:cNvPr>
          <p:cNvSpPr txBox="1">
            <a:spLocks/>
          </p:cNvSpPr>
          <p:nvPr/>
        </p:nvSpPr>
        <p:spPr>
          <a:xfrm>
            <a:off x="538396" y="316136"/>
            <a:ext cx="8226225"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Condo is the most affordable option</a:t>
            </a:r>
          </a:p>
        </p:txBody>
      </p:sp>
      <p:pic>
        <p:nvPicPr>
          <p:cNvPr id="31" name="Graphic 30">
            <a:extLst>
              <a:ext uri="{FF2B5EF4-FFF2-40B4-BE49-F238E27FC236}">
                <a16:creationId xmlns:a16="http://schemas.microsoft.com/office/drawing/2014/main" id="{16827193-4D90-4741-9023-EF40A4FB784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69649" y="1247144"/>
            <a:ext cx="6583680" cy="2926080"/>
          </a:xfrm>
          <a:prstGeom prst="rect">
            <a:avLst/>
          </a:prstGeom>
        </p:spPr>
      </p:pic>
      <p:sp>
        <p:nvSpPr>
          <p:cNvPr id="5" name="Oval 4">
            <a:extLst>
              <a:ext uri="{FF2B5EF4-FFF2-40B4-BE49-F238E27FC236}">
                <a16:creationId xmlns:a16="http://schemas.microsoft.com/office/drawing/2014/main" id="{56BECE6F-3C37-C04D-9A36-0E1F7F527103}"/>
              </a:ext>
            </a:extLst>
          </p:cNvPr>
          <p:cNvSpPr>
            <a:spLocks noChangeAspect="1"/>
          </p:cNvSpPr>
          <p:nvPr/>
        </p:nvSpPr>
        <p:spPr>
          <a:xfrm>
            <a:off x="2186609" y="3531474"/>
            <a:ext cx="283322" cy="25224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77511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9" name="Title 2">
            <a:extLst>
              <a:ext uri="{FF2B5EF4-FFF2-40B4-BE49-F238E27FC236}">
                <a16:creationId xmlns:a16="http://schemas.microsoft.com/office/drawing/2014/main" id="{07EBAB6A-B18D-5F4A-BA25-4E4C213FCBEE}"/>
              </a:ext>
            </a:extLst>
          </p:cNvPr>
          <p:cNvSpPr txBox="1">
            <a:spLocks/>
          </p:cNvSpPr>
          <p:nvPr/>
        </p:nvSpPr>
        <p:spPr>
          <a:xfrm>
            <a:off x="522341" y="480224"/>
            <a:ext cx="8226225" cy="70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r>
              <a:rPr lang="en-US" sz="3600" b="1" dirty="0"/>
              <a:t>Condo is the most affordable option</a:t>
            </a:r>
          </a:p>
        </p:txBody>
      </p:sp>
      <p:grpSp>
        <p:nvGrpSpPr>
          <p:cNvPr id="22" name="Group 21">
            <a:extLst>
              <a:ext uri="{FF2B5EF4-FFF2-40B4-BE49-F238E27FC236}">
                <a16:creationId xmlns:a16="http://schemas.microsoft.com/office/drawing/2014/main" id="{93835F9A-D336-2C48-B972-43379BD8FE4D}"/>
              </a:ext>
            </a:extLst>
          </p:cNvPr>
          <p:cNvGrpSpPr>
            <a:grpSpLocks/>
          </p:cNvGrpSpPr>
          <p:nvPr/>
        </p:nvGrpSpPr>
        <p:grpSpPr>
          <a:xfrm>
            <a:off x="651922" y="1564559"/>
            <a:ext cx="7999171" cy="2194560"/>
            <a:chOff x="496450" y="1426885"/>
            <a:chExt cx="8512888" cy="2458050"/>
          </a:xfrm>
        </p:grpSpPr>
        <p:pic>
          <p:nvPicPr>
            <p:cNvPr id="3" name="Picture 2" descr="Icon&#10;&#10;Description automatically generated">
              <a:extLst>
                <a:ext uri="{FF2B5EF4-FFF2-40B4-BE49-F238E27FC236}">
                  <a16:creationId xmlns:a16="http://schemas.microsoft.com/office/drawing/2014/main" id="{8A55B22C-11DD-4843-9D4E-846DD69B80B0}"/>
                </a:ext>
              </a:extLst>
            </p:cNvPr>
            <p:cNvPicPr>
              <a:picLocks noChangeAspect="1"/>
            </p:cNvPicPr>
            <p:nvPr/>
          </p:nvPicPr>
          <p:blipFill>
            <a:blip r:embed="rId3"/>
            <a:stretch>
              <a:fillRect/>
            </a:stretch>
          </p:blipFill>
          <p:spPr>
            <a:xfrm>
              <a:off x="496450" y="1426885"/>
              <a:ext cx="1557528" cy="1635760"/>
            </a:xfrm>
            <a:prstGeom prst="rect">
              <a:avLst/>
            </a:prstGeom>
          </p:spPr>
        </p:pic>
        <p:pic>
          <p:nvPicPr>
            <p:cNvPr id="6" name="Picture 5" descr="Shape&#10;&#10;Description automatically generated with low confidence">
              <a:extLst>
                <a:ext uri="{FF2B5EF4-FFF2-40B4-BE49-F238E27FC236}">
                  <a16:creationId xmlns:a16="http://schemas.microsoft.com/office/drawing/2014/main" id="{391ADE24-5E5A-2443-BA35-CFAC3FB1D953}"/>
                </a:ext>
              </a:extLst>
            </p:cNvPr>
            <p:cNvPicPr>
              <a:picLocks noChangeAspect="1"/>
            </p:cNvPicPr>
            <p:nvPr/>
          </p:nvPicPr>
          <p:blipFill>
            <a:blip r:embed="rId4"/>
            <a:stretch>
              <a:fillRect/>
            </a:stretch>
          </p:blipFill>
          <p:spPr>
            <a:xfrm>
              <a:off x="4978126" y="1535808"/>
              <a:ext cx="1600200" cy="1600200"/>
            </a:xfrm>
            <a:prstGeom prst="rect">
              <a:avLst/>
            </a:prstGeom>
          </p:spPr>
        </p:pic>
        <p:pic>
          <p:nvPicPr>
            <p:cNvPr id="14" name="Picture 13" descr="Icon&#10;&#10;Description automatically generated">
              <a:extLst>
                <a:ext uri="{FF2B5EF4-FFF2-40B4-BE49-F238E27FC236}">
                  <a16:creationId xmlns:a16="http://schemas.microsoft.com/office/drawing/2014/main" id="{37126A44-23F1-064D-B245-AD91AF069075}"/>
                </a:ext>
              </a:extLst>
            </p:cNvPr>
            <p:cNvPicPr>
              <a:picLocks noChangeAspect="1"/>
            </p:cNvPicPr>
            <p:nvPr/>
          </p:nvPicPr>
          <p:blipFill>
            <a:blip r:embed="rId5"/>
            <a:stretch>
              <a:fillRect/>
            </a:stretch>
          </p:blipFill>
          <p:spPr>
            <a:xfrm>
              <a:off x="7204398" y="1579750"/>
              <a:ext cx="1452880" cy="1512316"/>
            </a:xfrm>
            <a:prstGeom prst="rect">
              <a:avLst/>
            </a:prstGeom>
          </p:spPr>
        </p:pic>
        <p:pic>
          <p:nvPicPr>
            <p:cNvPr id="16" name="Picture 15" descr="Shape&#10;&#10;Description automatically generated with low confidence">
              <a:extLst>
                <a:ext uri="{FF2B5EF4-FFF2-40B4-BE49-F238E27FC236}">
                  <a16:creationId xmlns:a16="http://schemas.microsoft.com/office/drawing/2014/main" id="{91B48F87-C2E8-9A4D-BCBF-0769D1708B87}"/>
                </a:ext>
              </a:extLst>
            </p:cNvPr>
            <p:cNvPicPr>
              <a:picLocks noChangeAspect="1"/>
            </p:cNvPicPr>
            <p:nvPr/>
          </p:nvPicPr>
          <p:blipFill>
            <a:blip r:embed="rId6"/>
            <a:stretch>
              <a:fillRect/>
            </a:stretch>
          </p:blipFill>
          <p:spPr>
            <a:xfrm>
              <a:off x="2697598" y="1426885"/>
              <a:ext cx="1732280" cy="1732280"/>
            </a:xfrm>
            <a:prstGeom prst="rect">
              <a:avLst/>
            </a:prstGeom>
          </p:spPr>
        </p:pic>
        <p:sp>
          <p:nvSpPr>
            <p:cNvPr id="17" name="Chevron 16">
              <a:extLst>
                <a:ext uri="{FF2B5EF4-FFF2-40B4-BE49-F238E27FC236}">
                  <a16:creationId xmlns:a16="http://schemas.microsoft.com/office/drawing/2014/main" id="{2C69BF65-FE5A-EB46-8B37-D5A0C19A66B7}"/>
                </a:ext>
              </a:extLst>
            </p:cNvPr>
            <p:cNvSpPr/>
            <p:nvPr/>
          </p:nvSpPr>
          <p:spPr>
            <a:xfrm>
              <a:off x="2127130" y="2166565"/>
              <a:ext cx="484632" cy="484632"/>
            </a:xfrm>
            <a:prstGeom prst="chevron">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Chevron 18">
              <a:extLst>
                <a:ext uri="{FF2B5EF4-FFF2-40B4-BE49-F238E27FC236}">
                  <a16:creationId xmlns:a16="http://schemas.microsoft.com/office/drawing/2014/main" id="{EF6ACED0-D1B8-5C42-879E-7F067149BF16}"/>
                </a:ext>
              </a:extLst>
            </p:cNvPr>
            <p:cNvSpPr/>
            <p:nvPr/>
          </p:nvSpPr>
          <p:spPr>
            <a:xfrm>
              <a:off x="4493494" y="2166565"/>
              <a:ext cx="484632" cy="484632"/>
            </a:xfrm>
            <a:prstGeom prst="chevron">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Chevron 19">
              <a:extLst>
                <a:ext uri="{FF2B5EF4-FFF2-40B4-BE49-F238E27FC236}">
                  <a16:creationId xmlns:a16="http://schemas.microsoft.com/office/drawing/2014/main" id="{7E881AFD-AF7C-C040-808A-4343D11D20C2}"/>
                </a:ext>
              </a:extLst>
            </p:cNvPr>
            <p:cNvSpPr/>
            <p:nvPr/>
          </p:nvSpPr>
          <p:spPr>
            <a:xfrm>
              <a:off x="6641942" y="2166565"/>
              <a:ext cx="484632" cy="484632"/>
            </a:xfrm>
            <a:prstGeom prst="chevron">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4884549E-7199-B241-8BA1-14D05D1EE306}"/>
                </a:ext>
              </a:extLst>
            </p:cNvPr>
            <p:cNvSpPr txBox="1"/>
            <p:nvPr/>
          </p:nvSpPr>
          <p:spPr>
            <a:xfrm>
              <a:off x="758886" y="3159165"/>
              <a:ext cx="1227496" cy="648606"/>
            </a:xfrm>
            <a:prstGeom prst="rect">
              <a:avLst/>
            </a:prstGeom>
            <a:noFill/>
          </p:spPr>
          <p:txBody>
            <a:bodyPr wrap="none" rtlCol="0">
              <a:spAutoFit/>
            </a:bodyPr>
            <a:lstStyle/>
            <a:p>
              <a:r>
                <a:rPr lang="en-US" sz="2200" b="1" dirty="0">
                  <a:latin typeface="Source Sans Pro" panose="020B0503030403020204" pitchFamily="34" charset="0"/>
                  <a:ea typeface="Source Sans Pro" panose="020B0503030403020204" pitchFamily="34" charset="0"/>
                </a:rPr>
                <a:t>House</a:t>
              </a:r>
            </a:p>
          </p:txBody>
        </p:sp>
        <p:sp>
          <p:nvSpPr>
            <p:cNvPr id="23" name="TextBox 22">
              <a:extLst>
                <a:ext uri="{FF2B5EF4-FFF2-40B4-BE49-F238E27FC236}">
                  <a16:creationId xmlns:a16="http://schemas.microsoft.com/office/drawing/2014/main" id="{A27D48AA-4753-4A4B-8EEB-9F5C9B10AC9C}"/>
                </a:ext>
              </a:extLst>
            </p:cNvPr>
            <p:cNvSpPr txBox="1"/>
            <p:nvPr/>
          </p:nvSpPr>
          <p:spPr>
            <a:xfrm>
              <a:off x="2733076" y="3187688"/>
              <a:ext cx="2074821" cy="648606"/>
            </a:xfrm>
            <a:prstGeom prst="rect">
              <a:avLst/>
            </a:prstGeom>
            <a:noFill/>
          </p:spPr>
          <p:txBody>
            <a:bodyPr wrap="none" rtlCol="0">
              <a:spAutoFit/>
            </a:bodyPr>
            <a:lstStyle/>
            <a:p>
              <a:r>
                <a:rPr lang="en-US" sz="2200" b="1" dirty="0">
                  <a:latin typeface="Source Sans Pro" panose="020B0503030403020204" pitchFamily="34" charset="0"/>
                  <a:ea typeface="Source Sans Pro" panose="020B0503030403020204" pitchFamily="34" charset="0"/>
                </a:rPr>
                <a:t>Townhouse</a:t>
              </a:r>
            </a:p>
          </p:txBody>
        </p:sp>
        <p:sp>
          <p:nvSpPr>
            <p:cNvPr id="24" name="TextBox 23">
              <a:extLst>
                <a:ext uri="{FF2B5EF4-FFF2-40B4-BE49-F238E27FC236}">
                  <a16:creationId xmlns:a16="http://schemas.microsoft.com/office/drawing/2014/main" id="{70CF57F2-4D80-EF4C-9457-809612A28B82}"/>
                </a:ext>
              </a:extLst>
            </p:cNvPr>
            <p:cNvSpPr txBox="1"/>
            <p:nvPr/>
          </p:nvSpPr>
          <p:spPr>
            <a:xfrm>
              <a:off x="5261898" y="3187688"/>
              <a:ext cx="1256080" cy="648606"/>
            </a:xfrm>
            <a:prstGeom prst="rect">
              <a:avLst/>
            </a:prstGeom>
            <a:noFill/>
          </p:spPr>
          <p:txBody>
            <a:bodyPr wrap="none" rtlCol="0">
              <a:spAutoFit/>
            </a:bodyPr>
            <a:lstStyle/>
            <a:p>
              <a:r>
                <a:rPr lang="en-US" sz="2200" b="1" dirty="0">
                  <a:latin typeface="Source Sans Pro" panose="020B0503030403020204" pitchFamily="34" charset="0"/>
                  <a:ea typeface="Source Sans Pro" panose="020B0503030403020204" pitchFamily="34" charset="0"/>
                </a:rPr>
                <a:t>Condo</a:t>
              </a:r>
            </a:p>
          </p:txBody>
        </p:sp>
        <p:sp>
          <p:nvSpPr>
            <p:cNvPr id="25" name="TextBox 24">
              <a:extLst>
                <a:ext uri="{FF2B5EF4-FFF2-40B4-BE49-F238E27FC236}">
                  <a16:creationId xmlns:a16="http://schemas.microsoft.com/office/drawing/2014/main" id="{C4BAB907-3917-FF42-885C-4E77A8C5B352}"/>
                </a:ext>
              </a:extLst>
            </p:cNvPr>
            <p:cNvSpPr txBox="1"/>
            <p:nvPr/>
          </p:nvSpPr>
          <p:spPr>
            <a:xfrm>
              <a:off x="7218320" y="3236329"/>
              <a:ext cx="1791018" cy="648606"/>
            </a:xfrm>
            <a:prstGeom prst="rect">
              <a:avLst/>
            </a:prstGeom>
            <a:noFill/>
          </p:spPr>
          <p:txBody>
            <a:bodyPr wrap="none" rtlCol="0">
              <a:spAutoFit/>
            </a:bodyPr>
            <a:lstStyle/>
            <a:p>
              <a:r>
                <a:rPr lang="en-US" sz="2200" b="1" dirty="0">
                  <a:latin typeface="Source Sans Pro" panose="020B0503030403020204" pitchFamily="34" charset="0"/>
                  <a:ea typeface="Source Sans Pro" panose="020B0503030403020204" pitchFamily="34" charset="0"/>
                </a:rPr>
                <a:t>Multi-fam</a:t>
              </a:r>
            </a:p>
          </p:txBody>
        </p:sp>
      </p:grpSp>
    </p:spTree>
    <p:extLst>
      <p:ext uri="{BB962C8B-B14F-4D97-AF65-F5344CB8AC3E}">
        <p14:creationId xmlns:p14="http://schemas.microsoft.com/office/powerpoint/2010/main" val="3177236226"/>
      </p:ext>
    </p:extLst>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810</TotalTime>
  <Words>1314</Words>
  <Application>Microsoft Macintosh PowerPoint</Application>
  <PresentationFormat>On-screen Show (16:9)</PresentationFormat>
  <Paragraphs>165</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Source Sans Pro</vt:lpstr>
      <vt:lpstr>Cambria Math</vt:lpstr>
      <vt:lpstr>Arial</vt:lpstr>
      <vt:lpstr>Roboto Slab</vt:lpstr>
      <vt:lpstr>Cordelia template</vt:lpstr>
      <vt:lpstr>Cost of a Home in San Francisco</vt:lpstr>
      <vt:lpstr>Motivation:</vt:lpstr>
      <vt:lpstr>Motivation: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Conclusion:</vt:lpstr>
      <vt:lpstr>Conclusions:</vt:lpstr>
      <vt:lpstr>Thanks!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Sara Zong</cp:lastModifiedBy>
  <cp:revision>127</cp:revision>
  <dcterms:modified xsi:type="dcterms:W3CDTF">2021-01-22T23:05:29Z</dcterms:modified>
</cp:coreProperties>
</file>